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4.xml" ContentType="application/vnd.openxmlformats-officedocument.presentationml.tags+xml"/>
  <Override PartName="/ppt/notesSlides/notesSlide8.xml" ContentType="application/vnd.openxmlformats-officedocument.presentationml.notesSlide+xml"/>
  <Override PartName="/ppt/tags/tag5.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6.xml" ContentType="application/vnd.openxmlformats-officedocument.presentationml.tags+xml"/>
  <Override PartName="/ppt/notesSlides/notesSlide12.xml" ContentType="application/vnd.openxmlformats-officedocument.presentationml.notesSlide+xml"/>
  <Override PartName="/ppt/tags/tag7.xml" ContentType="application/vnd.openxmlformats-officedocument.presentationml.tags+xml"/>
  <Override PartName="/ppt/notesSlides/notesSlide13.xml" ContentType="application/vnd.openxmlformats-officedocument.presentationml.notesSlide+xml"/>
  <Override PartName="/ppt/tags/tag8.xml" ContentType="application/vnd.openxmlformats-officedocument.presentationml.tags+xml"/>
  <Override PartName="/ppt/notesSlides/notesSlide14.xml" ContentType="application/vnd.openxmlformats-officedocument.presentationml.notesSlide+xml"/>
  <Override PartName="/ppt/tags/tag9.xml" ContentType="application/vnd.openxmlformats-officedocument.presentationml.tags+xml"/>
  <Override PartName="/ppt/notesSlides/notesSlide15.xml" ContentType="application/vnd.openxmlformats-officedocument.presentationml.notesSlide+xml"/>
  <Override PartName="/ppt/tags/tag10.xml" ContentType="application/vnd.openxmlformats-officedocument.presentationml.tags+xml"/>
  <Override PartName="/ppt/notesSlides/notesSlide16.xml" ContentType="application/vnd.openxmlformats-officedocument.presentationml.notesSlide+xml"/>
  <Override PartName="/ppt/tags/tag11.xml" ContentType="application/vnd.openxmlformats-officedocument.presentationml.tags+xml"/>
  <Override PartName="/ppt/notesSlides/notesSlide17.xml" ContentType="application/vnd.openxmlformats-officedocument.presentationml.notesSlide+xml"/>
  <Override PartName="/ppt/tags/tag12.xml" ContentType="application/vnd.openxmlformats-officedocument.presentationml.tags+xml"/>
  <Override PartName="/ppt/notesSlides/notesSlide18.xml" ContentType="application/vnd.openxmlformats-officedocument.presentationml.notesSlide+xml"/>
  <Override PartName="/ppt/tags/tag13.xml" ContentType="application/vnd.openxmlformats-officedocument.presentationml.tags+xml"/>
  <Override PartName="/ppt/notesSlides/notesSlide19.xml" ContentType="application/vnd.openxmlformats-officedocument.presentationml.notesSlide+xml"/>
  <Override PartName="/ppt/tags/tag14.xml" ContentType="application/vnd.openxmlformats-officedocument.presentationml.tags+xml"/>
  <Override PartName="/ppt/notesSlides/notesSlide20.xml" ContentType="application/vnd.openxmlformats-officedocument.presentationml.notesSlide+xml"/>
  <Override PartName="/ppt/tags/tag15.xml" ContentType="application/vnd.openxmlformats-officedocument.presentationml.tags+xml"/>
  <Override PartName="/ppt/notesSlides/notesSlide21.xml" ContentType="application/vnd.openxmlformats-officedocument.presentationml.notesSlide+xml"/>
  <Override PartName="/ppt/tags/tag16.xml" ContentType="application/vnd.openxmlformats-officedocument.presentationml.tags+xml"/>
  <Override PartName="/ppt/notesSlides/notesSlide22.xml" ContentType="application/vnd.openxmlformats-officedocument.presentationml.notesSlide+xml"/>
  <Override PartName="/ppt/tags/tag17.xml" ContentType="application/vnd.openxmlformats-officedocument.presentationml.tags+xml"/>
  <Override PartName="/ppt/notesSlides/notesSlide23.xml" ContentType="application/vnd.openxmlformats-officedocument.presentationml.notesSlide+xml"/>
  <Override PartName="/ppt/tags/tag18.xml" ContentType="application/vnd.openxmlformats-officedocument.presentationml.tags+xml"/>
  <Override PartName="/ppt/notesSlides/notesSlide24.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notesSlides/notesSlide25.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notesSlides/notesSlide26.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notesSlides/notesSlide27.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notesSlides/notesSlide28.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34"/>
  </p:notesMasterIdLst>
  <p:handoutMasterIdLst>
    <p:handoutMasterId r:id="rId35"/>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Lst>
  <p:sldSz cx="9144000" cy="6858000" type="screen4x3"/>
  <p:notesSz cx="7034213" cy="9283700"/>
  <p:defaultTextStyle>
    <a:defPPr>
      <a:defRPr lang="en-US"/>
    </a:defPPr>
    <a:lvl1pPr algn="l"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041" autoAdjust="0"/>
  </p:normalViewPr>
  <p:slideViewPr>
    <p:cSldViewPr>
      <p:cViewPr>
        <p:scale>
          <a:sx n="92" d="100"/>
          <a:sy n="92" d="100"/>
        </p:scale>
        <p:origin x="-756" y="136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3048000" cy="463550"/>
          </a:xfrm>
          <a:prstGeom prst="rect">
            <a:avLst/>
          </a:prstGeom>
          <a:noFill/>
          <a:ln>
            <a:noFill/>
          </a:ln>
          <a:effectLst/>
          <a:extLst/>
        </p:spPr>
        <p:txBody>
          <a:bodyPr vert="horz" wrap="square" lIns="93241" tIns="46621" rIns="93241" bIns="46621" numCol="1" anchor="t" anchorCtr="0" compatLnSpc="1">
            <a:prstTxWarp prst="textNoShape">
              <a:avLst/>
            </a:prstTxWarp>
          </a:bodyPr>
          <a:lstStyle>
            <a:lvl1pPr defTabSz="931863" eaLnBrk="1" hangingPunct="1">
              <a:defRPr sz="1200">
                <a:latin typeface="Arial" charset="0"/>
              </a:defRPr>
            </a:lvl1pPr>
          </a:lstStyle>
          <a:p>
            <a:pPr>
              <a:defRPr/>
            </a:pPr>
            <a:endParaRPr lang="en-US" dirty="0"/>
          </a:p>
        </p:txBody>
      </p:sp>
      <p:sp>
        <p:nvSpPr>
          <p:cNvPr id="60419" name="Rectangle 3"/>
          <p:cNvSpPr>
            <a:spLocks noGrp="1" noChangeArrowheads="1"/>
          </p:cNvSpPr>
          <p:nvPr>
            <p:ph type="dt" sz="quarter" idx="1"/>
          </p:nvPr>
        </p:nvSpPr>
        <p:spPr bwMode="auto">
          <a:xfrm>
            <a:off x="3984625" y="0"/>
            <a:ext cx="3048000" cy="463550"/>
          </a:xfrm>
          <a:prstGeom prst="rect">
            <a:avLst/>
          </a:prstGeom>
          <a:noFill/>
          <a:ln>
            <a:noFill/>
          </a:ln>
          <a:effectLst/>
          <a:extLst/>
        </p:spPr>
        <p:txBody>
          <a:bodyPr vert="horz" wrap="square" lIns="93241" tIns="46621" rIns="93241" bIns="46621" numCol="1" anchor="t" anchorCtr="0" compatLnSpc="1">
            <a:prstTxWarp prst="textNoShape">
              <a:avLst/>
            </a:prstTxWarp>
          </a:bodyPr>
          <a:lstStyle>
            <a:lvl1pPr algn="r" defTabSz="931863" eaLnBrk="1" hangingPunct="1">
              <a:defRPr sz="1200">
                <a:latin typeface="Arial" charset="0"/>
              </a:defRPr>
            </a:lvl1pPr>
          </a:lstStyle>
          <a:p>
            <a:pPr>
              <a:defRPr/>
            </a:pPr>
            <a:endParaRPr lang="en-US" dirty="0"/>
          </a:p>
        </p:txBody>
      </p:sp>
      <p:sp>
        <p:nvSpPr>
          <p:cNvPr id="60420" name="Rectangle 4"/>
          <p:cNvSpPr>
            <a:spLocks noGrp="1" noChangeArrowheads="1"/>
          </p:cNvSpPr>
          <p:nvPr>
            <p:ph type="ftr" sz="quarter" idx="2"/>
          </p:nvPr>
        </p:nvSpPr>
        <p:spPr bwMode="auto">
          <a:xfrm>
            <a:off x="0" y="8818563"/>
            <a:ext cx="3048000" cy="463550"/>
          </a:xfrm>
          <a:prstGeom prst="rect">
            <a:avLst/>
          </a:prstGeom>
          <a:noFill/>
          <a:ln>
            <a:noFill/>
          </a:ln>
          <a:effectLst/>
          <a:extLst/>
        </p:spPr>
        <p:txBody>
          <a:bodyPr vert="horz" wrap="square" lIns="93241" tIns="46621" rIns="93241" bIns="46621" numCol="1" anchor="b" anchorCtr="0" compatLnSpc="1">
            <a:prstTxWarp prst="textNoShape">
              <a:avLst/>
            </a:prstTxWarp>
          </a:bodyPr>
          <a:lstStyle>
            <a:lvl1pPr defTabSz="931863" eaLnBrk="1" hangingPunct="1">
              <a:defRPr sz="1200">
                <a:latin typeface="Arial" charset="0"/>
              </a:defRPr>
            </a:lvl1pPr>
          </a:lstStyle>
          <a:p>
            <a:pPr>
              <a:defRPr/>
            </a:pPr>
            <a:endParaRPr lang="en-US" dirty="0"/>
          </a:p>
        </p:txBody>
      </p:sp>
      <p:sp>
        <p:nvSpPr>
          <p:cNvPr id="60421" name="Rectangle 5"/>
          <p:cNvSpPr>
            <a:spLocks noGrp="1" noChangeArrowheads="1"/>
          </p:cNvSpPr>
          <p:nvPr>
            <p:ph type="sldNum" sz="quarter" idx="3"/>
          </p:nvPr>
        </p:nvSpPr>
        <p:spPr bwMode="auto">
          <a:xfrm>
            <a:off x="3984625" y="8818563"/>
            <a:ext cx="3048000" cy="463550"/>
          </a:xfrm>
          <a:prstGeom prst="rect">
            <a:avLst/>
          </a:prstGeom>
          <a:noFill/>
          <a:ln>
            <a:noFill/>
          </a:ln>
          <a:effectLst/>
          <a:extLst/>
        </p:spPr>
        <p:txBody>
          <a:bodyPr vert="horz" wrap="square" lIns="93241" tIns="46621" rIns="93241" bIns="46621" numCol="1" anchor="b" anchorCtr="0" compatLnSpc="1">
            <a:prstTxWarp prst="textNoShape">
              <a:avLst/>
            </a:prstTxWarp>
          </a:bodyPr>
          <a:lstStyle>
            <a:lvl1pPr algn="r" defTabSz="931863" eaLnBrk="1" hangingPunct="1">
              <a:defRPr sz="1200">
                <a:latin typeface="Arial" charset="0"/>
              </a:defRPr>
            </a:lvl1pPr>
          </a:lstStyle>
          <a:p>
            <a:pPr>
              <a:defRPr/>
            </a:pPr>
            <a:fld id="{77F5571C-5445-4E20-93A6-8960F0BDA9D4}" type="slidenum">
              <a:rPr lang="en-US"/>
              <a:pPr>
                <a:defRPr/>
              </a:pPr>
              <a:t>‹#›</a:t>
            </a:fld>
            <a:endParaRPr lang="en-US" dirty="0"/>
          </a:p>
        </p:txBody>
      </p:sp>
    </p:spTree>
    <p:extLst>
      <p:ext uri="{BB962C8B-B14F-4D97-AF65-F5344CB8AC3E}">
        <p14:creationId xmlns:p14="http://schemas.microsoft.com/office/powerpoint/2010/main" val="12636750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8000"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84625" y="0"/>
            <a:ext cx="3048000" cy="463550"/>
          </a:xfrm>
          <a:prstGeom prst="rect">
            <a:avLst/>
          </a:prstGeom>
        </p:spPr>
        <p:txBody>
          <a:bodyPr vert="horz" lIns="91440" tIns="45720" rIns="91440" bIns="45720" rtlCol="0"/>
          <a:lstStyle>
            <a:lvl1pPr algn="r">
              <a:defRPr sz="1200"/>
            </a:lvl1pPr>
          </a:lstStyle>
          <a:p>
            <a:fld id="{22F04591-75C2-4A5F-AD6E-94B6F21D54D7}" type="datetimeFigureOut">
              <a:rPr lang="en-US" smtClean="0"/>
              <a:t>6/15/2012</a:t>
            </a:fld>
            <a:endParaRPr lang="en-US" dirty="0"/>
          </a:p>
        </p:txBody>
      </p:sp>
      <p:sp>
        <p:nvSpPr>
          <p:cNvPr id="4" name="Slide Image Placeholder 3"/>
          <p:cNvSpPr>
            <a:spLocks noGrp="1" noRot="1" noChangeAspect="1"/>
          </p:cNvSpPr>
          <p:nvPr>
            <p:ph type="sldImg" idx="2"/>
          </p:nvPr>
        </p:nvSpPr>
        <p:spPr>
          <a:xfrm>
            <a:off x="1196975" y="696913"/>
            <a:ext cx="4641850" cy="3481387"/>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3263" y="4410075"/>
            <a:ext cx="5627687" cy="417671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8563"/>
            <a:ext cx="3048000" cy="46355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84625" y="8818563"/>
            <a:ext cx="3048000" cy="463550"/>
          </a:xfrm>
          <a:prstGeom prst="rect">
            <a:avLst/>
          </a:prstGeom>
        </p:spPr>
        <p:txBody>
          <a:bodyPr vert="horz" lIns="91440" tIns="45720" rIns="91440" bIns="45720" rtlCol="0" anchor="b"/>
          <a:lstStyle>
            <a:lvl1pPr algn="r">
              <a:defRPr sz="1200"/>
            </a:lvl1pPr>
          </a:lstStyle>
          <a:p>
            <a:fld id="{5478C8F5-4B45-49B4-8920-FE1FABE89937}" type="slidenum">
              <a:rPr lang="en-US" smtClean="0"/>
              <a:t>‹#›</a:t>
            </a:fld>
            <a:endParaRPr lang="en-US" dirty="0"/>
          </a:p>
        </p:txBody>
      </p:sp>
    </p:spTree>
    <p:extLst>
      <p:ext uri="{BB962C8B-B14F-4D97-AF65-F5344CB8AC3E}">
        <p14:creationId xmlns:p14="http://schemas.microsoft.com/office/powerpoint/2010/main" val="22162808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ChangeArrowheads="1" noTextEdit="1"/>
          </p:cNvSpPr>
          <p:nvPr>
            <p:ph type="sldImg"/>
          </p:nvPr>
        </p:nvSpPr>
        <p:spPr>
          <a:ln/>
        </p:spPr>
      </p:sp>
      <p:sp>
        <p:nvSpPr>
          <p:cNvPr id="18434" name="Rectangle 3"/>
          <p:cNvSpPr>
            <a:spLocks noGrp="1" noChangeArrowheads="1"/>
          </p:cNvSpPr>
          <p:nvPr>
            <p:ph type="body" idx="1"/>
          </p:nvPr>
        </p:nvSpPr>
        <p:spPr>
          <a:xfrm>
            <a:off x="938310" y="4409447"/>
            <a:ext cx="5157594" cy="4177041"/>
          </a:xfrm>
          <a:noFill/>
          <a:ln/>
        </p:spPr>
        <p:txBody>
          <a:bodyPr/>
          <a:lstStyle/>
          <a:p>
            <a:endParaRPr lang="en-US" dirty="0" smtClean="0">
              <a:latin typeface="Arial" pitchFamily="34" charset="0"/>
              <a:cs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187AA8D-0144-4059-BBBD-E5568D06DEE1}"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only AEs NOT on the AE log CRF is grade 1 nausea. This goes on GAE</a:t>
            </a:r>
            <a:endParaRPr lang="en-US" dirty="0"/>
          </a:p>
        </p:txBody>
      </p:sp>
      <p:sp>
        <p:nvSpPr>
          <p:cNvPr id="4" name="Slide Number Placeholder 3"/>
          <p:cNvSpPr>
            <a:spLocks noGrp="1"/>
          </p:cNvSpPr>
          <p:nvPr>
            <p:ph type="sldNum" sz="quarter" idx="10"/>
          </p:nvPr>
        </p:nvSpPr>
        <p:spPr/>
        <p:txBody>
          <a:bodyPr/>
          <a:lstStyle/>
          <a:p>
            <a:fld id="{4187AA8D-0144-4059-BBBD-E5568D06DEE1}"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09" name="Rectangle 2"/>
          <p:cNvSpPr>
            <a:spLocks noGrp="1" noRot="1" noChangeAspect="1" noChangeArrowheads="1" noTextEdit="1"/>
          </p:cNvSpPr>
          <p:nvPr>
            <p:ph type="sldImg"/>
          </p:nvPr>
        </p:nvSpPr>
        <p:spPr>
          <a:ln/>
        </p:spPr>
      </p:sp>
      <p:sp>
        <p:nvSpPr>
          <p:cNvPr id="350210" name="Rectangle 3"/>
          <p:cNvSpPr>
            <a:spLocks noGrp="1" noChangeArrowheads="1"/>
          </p:cNvSpPr>
          <p:nvPr>
            <p:ph type="body" idx="1"/>
          </p:nvPr>
        </p:nvSpPr>
        <p:spPr>
          <a:noFill/>
          <a:ln/>
        </p:spPr>
        <p:txBody>
          <a:bodyPr/>
          <a:lstStyle/>
          <a:p>
            <a:endParaRPr lang="en-US" smtClean="0">
              <a:latin typeface="Arial" pitchFamily="34" charset="0"/>
              <a:cs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7" name="Rectangle 2"/>
          <p:cNvSpPr>
            <a:spLocks noGrp="1" noRot="1" noChangeAspect="1" noChangeArrowheads="1" noTextEdit="1"/>
          </p:cNvSpPr>
          <p:nvPr>
            <p:ph type="sldImg"/>
          </p:nvPr>
        </p:nvSpPr>
        <p:spPr>
          <a:ln/>
        </p:spPr>
      </p:sp>
      <p:sp>
        <p:nvSpPr>
          <p:cNvPr id="352258" name="Rectangle 3"/>
          <p:cNvSpPr>
            <a:spLocks noGrp="1" noChangeArrowheads="1"/>
          </p:cNvSpPr>
          <p:nvPr>
            <p:ph type="body" idx="1"/>
          </p:nvPr>
        </p:nvSpPr>
        <p:spPr>
          <a:noFill/>
          <a:ln/>
        </p:spPr>
        <p:txBody>
          <a:bodyPr/>
          <a:lstStyle/>
          <a:p>
            <a:r>
              <a:rPr lang="en-US" dirty="0" smtClean="0">
                <a:latin typeface="Arial" pitchFamily="34" charset="0"/>
                <a:cs typeface="Arial" pitchFamily="34" charset="0"/>
              </a:rPr>
              <a:t> </a:t>
            </a:r>
            <a:endParaRPr lang="en-US" dirty="0" smtClean="0">
              <a:latin typeface="Arial" pitchFamily="34" charset="0"/>
              <a:cs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7" name="Rectangle 2"/>
          <p:cNvSpPr>
            <a:spLocks noGrp="1" noRot="1" noChangeAspect="1" noChangeArrowheads="1" noTextEdit="1"/>
          </p:cNvSpPr>
          <p:nvPr>
            <p:ph type="sldImg"/>
          </p:nvPr>
        </p:nvSpPr>
        <p:spPr>
          <a:ln/>
        </p:spPr>
      </p:sp>
      <p:sp>
        <p:nvSpPr>
          <p:cNvPr id="367618" name="Rectangle 3"/>
          <p:cNvSpPr>
            <a:spLocks noGrp="1" noChangeArrowheads="1"/>
          </p:cNvSpPr>
          <p:nvPr>
            <p:ph type="body" idx="1"/>
          </p:nvPr>
        </p:nvSpPr>
        <p:spPr>
          <a:xfrm>
            <a:off x="938310" y="4409447"/>
            <a:ext cx="5157594" cy="4177041"/>
          </a:xfrm>
          <a:noFill/>
          <a:ln/>
        </p:spPr>
        <p:txBody>
          <a:bodyPr/>
          <a:lstStyle/>
          <a:p>
            <a:r>
              <a:rPr lang="en-US" dirty="0" smtClean="0">
                <a:latin typeface="Arial" pitchFamily="34" charset="0"/>
                <a:cs typeface="Arial" pitchFamily="34" charset="0"/>
              </a:rPr>
              <a:t> </a:t>
            </a:r>
            <a:endParaRPr lang="en-US" dirty="0" smtClean="0">
              <a:latin typeface="Arial" pitchFamily="34" charset="0"/>
              <a:cs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69" name="Rectangle 2"/>
          <p:cNvSpPr>
            <a:spLocks noGrp="1" noRot="1" noChangeAspect="1" noChangeArrowheads="1" noTextEdit="1"/>
          </p:cNvSpPr>
          <p:nvPr>
            <p:ph type="sldImg"/>
          </p:nvPr>
        </p:nvSpPr>
        <p:spPr>
          <a:ln/>
        </p:spPr>
      </p:sp>
      <p:sp>
        <p:nvSpPr>
          <p:cNvPr id="365570" name="Rectangle 3"/>
          <p:cNvSpPr>
            <a:spLocks noGrp="1" noChangeArrowheads="1"/>
          </p:cNvSpPr>
          <p:nvPr>
            <p:ph type="body" idx="1"/>
          </p:nvPr>
        </p:nvSpPr>
        <p:spPr>
          <a:xfrm>
            <a:off x="938310" y="4409447"/>
            <a:ext cx="5157594" cy="4177041"/>
          </a:xfrm>
          <a:noFill/>
          <a:ln/>
        </p:spPr>
        <p:txBody>
          <a:bodyPr/>
          <a:lstStyle/>
          <a:p>
            <a:r>
              <a:rPr lang="en-US" smtClean="0">
                <a:latin typeface="Arial" pitchFamily="34" charset="0"/>
                <a:cs typeface="Arial" pitchFamily="34" charset="0"/>
              </a:rPr>
              <a:t>Severity reflects the intensity of the AE.</a:t>
            </a:r>
          </a:p>
          <a:p>
            <a:endParaRPr lang="en-US" smtClean="0">
              <a:latin typeface="Arial" pitchFamily="34" charset="0"/>
              <a:cs typeface="Arial" pitchFamily="34" charset="0"/>
            </a:endParaRPr>
          </a:p>
          <a:p>
            <a:r>
              <a:rPr lang="en-US" smtClean="0">
                <a:latin typeface="Arial" pitchFamily="34" charset="0"/>
                <a:cs typeface="Arial" pitchFamily="34" charset="0"/>
              </a:rPr>
              <a:t>AEs listed in both the Tox Table and the FGGT should be graded per the FGGT.  </a:t>
            </a:r>
          </a:p>
          <a:p>
            <a:r>
              <a:rPr lang="en-US" smtClean="0">
                <a:latin typeface="Arial" pitchFamily="34" charset="0"/>
                <a:cs typeface="Arial" pitchFamily="34" charset="0"/>
              </a:rPr>
              <a:t>AEs not listed in the FGGT should be graded per the Tox Table.</a:t>
            </a:r>
          </a:p>
          <a:p>
            <a:r>
              <a:rPr lang="en-US" smtClean="0">
                <a:latin typeface="Arial" pitchFamily="34" charset="0"/>
                <a:cs typeface="Arial" pitchFamily="34" charset="0"/>
              </a:rPr>
              <a:t>AEs not listed in the FGGT or the Tox Table should be graded per the “estimating severity grade row” on page 1 of the Tox Table.</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5" name="Rectangle 2"/>
          <p:cNvSpPr>
            <a:spLocks noGrp="1" noRot="1" noChangeAspect="1" noChangeArrowheads="1" noTextEdit="1"/>
          </p:cNvSpPr>
          <p:nvPr>
            <p:ph type="sldImg"/>
          </p:nvPr>
        </p:nvSpPr>
        <p:spPr>
          <a:ln/>
        </p:spPr>
      </p:sp>
      <p:sp>
        <p:nvSpPr>
          <p:cNvPr id="369666" name="Rectangle 3"/>
          <p:cNvSpPr>
            <a:spLocks noGrp="1" noChangeArrowheads="1"/>
          </p:cNvSpPr>
          <p:nvPr>
            <p:ph type="body" idx="1"/>
          </p:nvPr>
        </p:nvSpPr>
        <p:spPr>
          <a:xfrm>
            <a:off x="938310" y="4409447"/>
            <a:ext cx="5157594" cy="4177041"/>
          </a:xfrm>
          <a:noFill/>
          <a:ln/>
        </p:spPr>
        <p:txBody>
          <a:bodyPr/>
          <a:lstStyle/>
          <a:p>
            <a:r>
              <a:rPr lang="en-US" dirty="0" smtClean="0">
                <a:latin typeface="Arial" pitchFamily="34" charset="0"/>
                <a:cs typeface="Arial" pitchFamily="34" charset="0"/>
              </a:rPr>
              <a:t>This slide is included because questions often arise on how to deal with symptomatic and asymptomatic yeast.  See FGGT for a guide.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785" name="Rectangle 2"/>
          <p:cNvSpPr>
            <a:spLocks noGrp="1" noRot="1" noChangeAspect="1" noChangeArrowheads="1" noTextEdit="1"/>
          </p:cNvSpPr>
          <p:nvPr>
            <p:ph type="sldImg"/>
          </p:nvPr>
        </p:nvSpPr>
        <p:spPr>
          <a:ln/>
        </p:spPr>
      </p:sp>
      <p:sp>
        <p:nvSpPr>
          <p:cNvPr id="374786" name="Rectangle 3"/>
          <p:cNvSpPr>
            <a:spLocks noGrp="1" noChangeArrowheads="1"/>
          </p:cNvSpPr>
          <p:nvPr>
            <p:ph type="body" idx="1"/>
          </p:nvPr>
        </p:nvSpPr>
        <p:spPr>
          <a:xfrm>
            <a:off x="938310" y="4409447"/>
            <a:ext cx="5157594" cy="4177041"/>
          </a:xfrm>
          <a:noFill/>
          <a:ln/>
        </p:spPr>
        <p:txBody>
          <a:bodyPr/>
          <a:lstStyle/>
          <a:p>
            <a:endParaRPr lang="en-US" dirty="0" smtClean="0">
              <a:latin typeface="Arial" pitchFamily="34" charset="0"/>
              <a:cs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a:p>
            <a:r>
              <a:rPr lang="en-US" baseline="0" dirty="0" smtClean="0"/>
              <a:t>If not related, specify reason you </a:t>
            </a:r>
            <a:r>
              <a:rPr lang="en-US" baseline="0" dirty="0" smtClean="0"/>
              <a:t>made </a:t>
            </a:r>
            <a:r>
              <a:rPr lang="en-US" baseline="0" dirty="0" smtClean="0"/>
              <a:t>this </a:t>
            </a:r>
            <a:r>
              <a:rPr lang="en-US" baseline="0" dirty="0" err="1" smtClean="0"/>
              <a:t>judgement</a:t>
            </a:r>
            <a:r>
              <a:rPr lang="en-US" baseline="0" dirty="0" smtClean="0"/>
              <a:t> on line provided (not in Comments)</a:t>
            </a:r>
          </a:p>
        </p:txBody>
      </p:sp>
      <p:sp>
        <p:nvSpPr>
          <p:cNvPr id="4" name="Slide Number Placeholder 3"/>
          <p:cNvSpPr>
            <a:spLocks noGrp="1"/>
          </p:cNvSpPr>
          <p:nvPr>
            <p:ph type="sldNum" sz="quarter" idx="10"/>
          </p:nvPr>
        </p:nvSpPr>
        <p:spPr/>
        <p:txBody>
          <a:bodyPr/>
          <a:lstStyle/>
          <a:p>
            <a:fld id="{4187AA8D-0144-4059-BBBD-E5568D06DEE1}"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313" name="Rectangle 2"/>
          <p:cNvSpPr>
            <a:spLocks noGrp="1" noRot="1" noChangeAspect="1" noChangeArrowheads="1" noTextEdit="1"/>
          </p:cNvSpPr>
          <p:nvPr>
            <p:ph type="sldImg"/>
          </p:nvPr>
        </p:nvSpPr>
        <p:spPr>
          <a:ln/>
        </p:spPr>
      </p:sp>
      <p:sp>
        <p:nvSpPr>
          <p:cNvPr id="397314" name="Rectangle 3"/>
          <p:cNvSpPr>
            <a:spLocks noGrp="1" noChangeArrowheads="1"/>
          </p:cNvSpPr>
          <p:nvPr>
            <p:ph type="body" idx="1"/>
          </p:nvPr>
        </p:nvSpPr>
        <p:spPr>
          <a:xfrm>
            <a:off x="938310" y="4409447"/>
            <a:ext cx="5157594" cy="4177041"/>
          </a:xfrm>
          <a:noFill/>
          <a:ln/>
        </p:spPr>
        <p:txBody>
          <a:bodyPr/>
          <a:lstStyle/>
          <a:p>
            <a:endParaRPr lang="en-US" sz="1500" dirty="0">
              <a:latin typeface="Arial" pitchFamily="34" charset="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3" name="Rectangle 2"/>
          <p:cNvSpPr>
            <a:spLocks noGrp="1" noRot="1" noChangeAspect="1" noChangeArrowheads="1" noTextEdit="1"/>
          </p:cNvSpPr>
          <p:nvPr>
            <p:ph type="sldImg"/>
          </p:nvPr>
        </p:nvSpPr>
        <p:spPr>
          <a:ln/>
        </p:spPr>
      </p:sp>
      <p:sp>
        <p:nvSpPr>
          <p:cNvPr id="284674" name="Rectangle 3"/>
          <p:cNvSpPr>
            <a:spLocks noGrp="1" noChangeArrowheads="1"/>
          </p:cNvSpPr>
          <p:nvPr>
            <p:ph type="body" idx="1"/>
          </p:nvPr>
        </p:nvSpPr>
        <p:spPr>
          <a:xfrm>
            <a:off x="938310" y="4409447"/>
            <a:ext cx="5157594" cy="4177041"/>
          </a:xfrm>
          <a:noFill/>
          <a:ln/>
        </p:spPr>
        <p:txBody>
          <a:bodyPr/>
          <a:lstStyle/>
          <a:p>
            <a:endParaRPr lang="en-US" dirty="0" smtClean="0">
              <a:latin typeface="Arial" pitchFamily="34" charset="0"/>
              <a:cs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1" name="Rectangle 2"/>
          <p:cNvSpPr>
            <a:spLocks noGrp="1" noRot="1" noChangeAspect="1" noChangeArrowheads="1" noTextEdit="1"/>
          </p:cNvSpPr>
          <p:nvPr>
            <p:ph type="sldImg"/>
          </p:nvPr>
        </p:nvSpPr>
        <p:spPr>
          <a:ln/>
        </p:spPr>
      </p:sp>
      <p:sp>
        <p:nvSpPr>
          <p:cNvPr id="399362" name="Rectangle 3"/>
          <p:cNvSpPr>
            <a:spLocks noGrp="1" noChangeArrowheads="1"/>
          </p:cNvSpPr>
          <p:nvPr>
            <p:ph type="body" idx="1"/>
          </p:nvPr>
        </p:nvSpPr>
        <p:spPr>
          <a:xfrm>
            <a:off x="938310" y="4409447"/>
            <a:ext cx="5157594" cy="4177041"/>
          </a:xfrm>
          <a:noFill/>
          <a:ln/>
        </p:spPr>
        <p:txBody>
          <a:bodyPr/>
          <a:lstStyle/>
          <a:p>
            <a:endParaRPr lang="en-US" sz="1500" dirty="0">
              <a:latin typeface="Arial" pitchFamily="34" charset="0"/>
              <a:cs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1409" name="Rectangle 2"/>
          <p:cNvSpPr>
            <a:spLocks noGrp="1" noRot="1" noChangeAspect="1" noChangeArrowheads="1" noTextEdit="1"/>
          </p:cNvSpPr>
          <p:nvPr>
            <p:ph type="sldImg"/>
          </p:nvPr>
        </p:nvSpPr>
        <p:spPr>
          <a:ln/>
        </p:spPr>
      </p:sp>
      <p:sp>
        <p:nvSpPr>
          <p:cNvPr id="401410" name="Rectangle 3"/>
          <p:cNvSpPr>
            <a:spLocks noGrp="1" noChangeArrowheads="1"/>
          </p:cNvSpPr>
          <p:nvPr>
            <p:ph type="body" idx="1"/>
          </p:nvPr>
        </p:nvSpPr>
        <p:spPr>
          <a:xfrm>
            <a:off x="938310" y="4409447"/>
            <a:ext cx="5157594" cy="4177041"/>
          </a:xfrm>
          <a:noFill/>
          <a:ln/>
        </p:spPr>
        <p:txBody>
          <a:bodyPr/>
          <a:lstStyle/>
          <a:p>
            <a:endParaRPr lang="en-US" sz="1500" dirty="0">
              <a:latin typeface="Arial" pitchFamily="34" charset="0"/>
              <a:cs typeface="Arial"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3" name="Rectangle 2"/>
          <p:cNvSpPr>
            <a:spLocks noGrp="1" noRot="1" noChangeAspect="1" noChangeArrowheads="1" noTextEdit="1"/>
          </p:cNvSpPr>
          <p:nvPr>
            <p:ph type="sldImg"/>
          </p:nvPr>
        </p:nvSpPr>
        <p:spPr>
          <a:ln/>
        </p:spPr>
      </p:sp>
      <p:sp>
        <p:nvSpPr>
          <p:cNvPr id="422914" name="Rectangle 3"/>
          <p:cNvSpPr>
            <a:spLocks noGrp="1" noChangeArrowheads="1"/>
          </p:cNvSpPr>
          <p:nvPr>
            <p:ph type="body" idx="1"/>
          </p:nvPr>
        </p:nvSpPr>
        <p:spPr>
          <a:xfrm>
            <a:off x="938310" y="4409447"/>
            <a:ext cx="5157594" cy="4177041"/>
          </a:xfrm>
          <a:noFill/>
          <a:ln/>
        </p:spPr>
        <p:txBody>
          <a:bodyPr/>
          <a:lstStyle/>
          <a:p>
            <a:endParaRPr lang="en-US" smtClean="0">
              <a:latin typeface="Arial" pitchFamily="34" charset="0"/>
              <a:cs typeface="Arial"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4961" name="Rectangle 2"/>
          <p:cNvSpPr>
            <a:spLocks noGrp="1" noRot="1" noChangeAspect="1" noChangeArrowheads="1" noTextEdit="1"/>
          </p:cNvSpPr>
          <p:nvPr>
            <p:ph type="sldImg"/>
          </p:nvPr>
        </p:nvSpPr>
        <p:spPr>
          <a:ln/>
        </p:spPr>
      </p:sp>
      <p:sp>
        <p:nvSpPr>
          <p:cNvPr id="424962" name="Rectangle 3"/>
          <p:cNvSpPr>
            <a:spLocks noGrp="1" noChangeArrowheads="1"/>
          </p:cNvSpPr>
          <p:nvPr>
            <p:ph type="body" idx="1"/>
          </p:nvPr>
        </p:nvSpPr>
        <p:spPr>
          <a:xfrm>
            <a:off x="938310" y="4409447"/>
            <a:ext cx="5157594" cy="4177041"/>
          </a:xfrm>
          <a:noFill/>
          <a:ln/>
        </p:spPr>
        <p:txBody>
          <a:bodyPr/>
          <a:lstStyle/>
          <a:p>
            <a:r>
              <a:rPr lang="en-US" smtClean="0">
                <a:latin typeface="Arial" pitchFamily="34" charset="0"/>
                <a:cs typeface="Arial" pitchFamily="34" charset="0"/>
              </a:rPr>
              <a:t>Seriousness is based on the outcome or action associated with an AE, whereas severity reflects the intensity of the AE</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8033" name="Rectangle 2"/>
          <p:cNvSpPr>
            <a:spLocks noGrp="1" noRot="1" noChangeAspect="1" noChangeArrowheads="1" noTextEdit="1"/>
          </p:cNvSpPr>
          <p:nvPr>
            <p:ph type="sldImg"/>
          </p:nvPr>
        </p:nvSpPr>
        <p:spPr>
          <a:ln/>
        </p:spPr>
      </p:sp>
      <p:sp>
        <p:nvSpPr>
          <p:cNvPr id="428034" name="Rectangle 3"/>
          <p:cNvSpPr>
            <a:spLocks noGrp="1" noChangeArrowheads="1"/>
          </p:cNvSpPr>
          <p:nvPr>
            <p:ph type="body" idx="1"/>
          </p:nvPr>
        </p:nvSpPr>
        <p:spPr>
          <a:xfrm>
            <a:off x="938310" y="4409447"/>
            <a:ext cx="5157594" cy="4177041"/>
          </a:xfrm>
          <a:noFill/>
          <a:ln/>
        </p:spPr>
        <p:txBody>
          <a:bodyPr/>
          <a:lstStyle/>
          <a:p>
            <a:endParaRPr lang="en-US" dirty="0" smtClean="0">
              <a:latin typeface="Arial" pitchFamily="34" charset="0"/>
              <a:cs typeface="Arial"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1585" name="Rectangle 2"/>
          <p:cNvSpPr>
            <a:spLocks noGrp="1" noRot="1" noChangeAspect="1" noChangeArrowheads="1" noTextEdit="1"/>
          </p:cNvSpPr>
          <p:nvPr>
            <p:ph type="sldImg"/>
          </p:nvPr>
        </p:nvSpPr>
        <p:spPr>
          <a:ln/>
        </p:spPr>
      </p:sp>
      <p:sp>
        <p:nvSpPr>
          <p:cNvPr id="451586" name="Rectangle 3"/>
          <p:cNvSpPr>
            <a:spLocks noGrp="1" noChangeArrowheads="1"/>
          </p:cNvSpPr>
          <p:nvPr>
            <p:ph type="body" idx="1"/>
          </p:nvPr>
        </p:nvSpPr>
        <p:spPr>
          <a:noFill/>
          <a:ln/>
        </p:spPr>
        <p:txBody>
          <a:bodyPr/>
          <a:lstStyle/>
          <a:p>
            <a:r>
              <a:rPr lang="en-US" dirty="0" smtClean="0">
                <a:latin typeface="Arial" pitchFamily="34" charset="0"/>
                <a:cs typeface="Arial" pitchFamily="34" charset="0"/>
              </a:rPr>
              <a:t>Yes.</a:t>
            </a:r>
          </a:p>
          <a:p>
            <a:r>
              <a:rPr lang="en-US" dirty="0" smtClean="0">
                <a:latin typeface="Arial" pitchFamily="34" charset="0"/>
                <a:cs typeface="Arial" pitchFamily="34" charset="0"/>
              </a:rPr>
              <a:t>Follow-up: Is it reportable? (Yes)</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1585" name="Rectangle 2"/>
          <p:cNvSpPr>
            <a:spLocks noGrp="1" noRot="1" noChangeAspect="1" noChangeArrowheads="1" noTextEdit="1"/>
          </p:cNvSpPr>
          <p:nvPr>
            <p:ph type="sldImg"/>
          </p:nvPr>
        </p:nvSpPr>
        <p:spPr>
          <a:ln/>
        </p:spPr>
      </p:sp>
      <p:sp>
        <p:nvSpPr>
          <p:cNvPr id="451586" name="Rectangle 3"/>
          <p:cNvSpPr>
            <a:spLocks noGrp="1" noChangeArrowheads="1"/>
          </p:cNvSpPr>
          <p:nvPr>
            <p:ph type="body" idx="1"/>
          </p:nvPr>
        </p:nvSpPr>
        <p:spPr>
          <a:noFill/>
          <a:ln/>
        </p:spPr>
        <p:txBody>
          <a:bodyPr/>
          <a:lstStyle/>
          <a:p>
            <a:r>
              <a:rPr lang="en-US" dirty="0" smtClean="0">
                <a:latin typeface="Arial" pitchFamily="34" charset="0"/>
                <a:cs typeface="Arial" pitchFamily="34" charset="0"/>
              </a:rPr>
              <a:t>Although</a:t>
            </a:r>
            <a:r>
              <a:rPr lang="en-US" baseline="0" dirty="0" smtClean="0">
                <a:latin typeface="Arial" pitchFamily="34" charset="0"/>
                <a:cs typeface="Arial" pitchFamily="34" charset="0"/>
              </a:rPr>
              <a:t> most Grade 4 events fall into a category of “potentially life threatening” on DAIDS, they are NOT necessarily considered serious events.</a:t>
            </a:r>
            <a:endParaRPr lang="en-US" dirty="0" smtClean="0">
              <a:latin typeface="Arial" pitchFamily="34" charset="0"/>
              <a:cs typeface="Arial"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7185" name="Rectangle 2"/>
          <p:cNvSpPr>
            <a:spLocks noGrp="1" noRot="1" noChangeAspect="1" noChangeArrowheads="1" noTextEdit="1"/>
          </p:cNvSpPr>
          <p:nvPr>
            <p:ph type="sldImg"/>
          </p:nvPr>
        </p:nvSpPr>
        <p:spPr>
          <a:ln/>
        </p:spPr>
      </p:sp>
      <p:sp>
        <p:nvSpPr>
          <p:cNvPr id="477186" name="Rectangle 3"/>
          <p:cNvSpPr>
            <a:spLocks noGrp="1" noChangeArrowheads="1"/>
          </p:cNvSpPr>
          <p:nvPr>
            <p:ph type="body" idx="1"/>
          </p:nvPr>
        </p:nvSpPr>
        <p:spPr>
          <a:noFill/>
          <a:ln/>
        </p:spPr>
        <p:txBody>
          <a:bodyPr/>
          <a:lstStyle/>
          <a:p>
            <a:pPr>
              <a:spcBef>
                <a:spcPct val="0"/>
              </a:spcBef>
            </a:pPr>
            <a:r>
              <a:rPr lang="en-US" smtClean="0">
                <a:latin typeface="Arial" pitchFamily="34" charset="0"/>
                <a:cs typeface="Arial" pitchFamily="34" charset="0"/>
              </a:rPr>
              <a:t>Two AEs have occurred:  laceration on forehead and broken collarbone</a:t>
            </a:r>
          </a:p>
          <a:p>
            <a:pPr>
              <a:spcBef>
                <a:spcPct val="0"/>
              </a:spcBef>
            </a:pPr>
            <a:r>
              <a:rPr lang="en-US" smtClean="0">
                <a:latin typeface="Arial" pitchFamily="34" charset="0"/>
                <a:cs typeface="Arial" pitchFamily="34" charset="0"/>
              </a:rPr>
              <a:t>Follow-up: Are they both serious? (Based on the description given, only the laceration is serious, because it resulted in hospitalization.)</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233" name="Rectangle 2"/>
          <p:cNvSpPr>
            <a:spLocks noGrp="1" noRot="1" noChangeAspect="1" noChangeArrowheads="1" noTextEdit="1"/>
          </p:cNvSpPr>
          <p:nvPr>
            <p:ph type="sldImg"/>
          </p:nvPr>
        </p:nvSpPr>
        <p:spPr>
          <a:ln/>
        </p:spPr>
      </p:sp>
      <p:sp>
        <p:nvSpPr>
          <p:cNvPr id="479234" name="Rectangle 3"/>
          <p:cNvSpPr>
            <a:spLocks noGrp="1" noChangeArrowheads="1"/>
          </p:cNvSpPr>
          <p:nvPr>
            <p:ph type="body" idx="1"/>
          </p:nvPr>
        </p:nvSpPr>
        <p:spPr>
          <a:noFill/>
          <a:ln/>
        </p:spPr>
        <p:txBody>
          <a:bodyPr/>
          <a:lstStyle/>
          <a:p>
            <a:r>
              <a:rPr lang="en-US" dirty="0" smtClean="0">
                <a:latin typeface="Arial" pitchFamily="34" charset="0"/>
                <a:cs typeface="Arial" pitchFamily="34" charset="0"/>
              </a:rPr>
              <a:t>Yes – Laceration is EAE.  </a:t>
            </a:r>
            <a:r>
              <a:rPr lang="en-US" dirty="0" smtClean="0">
                <a:latin typeface="Arial" pitchFamily="34" charset="0"/>
                <a:cs typeface="Arial" pitchFamily="34" charset="0"/>
              </a:rPr>
              <a:t> </a:t>
            </a:r>
            <a:endParaRPr lang="en-US" sz="1300" dirty="0">
              <a:latin typeface="Arial" pitchFamily="34" charset="0"/>
              <a:cs typeface="Arial" pitchFamily="34" charset="0"/>
            </a:endParaRPr>
          </a:p>
          <a:p>
            <a:endParaRPr lang="en-US" sz="1300" dirty="0">
              <a:latin typeface="Arial" pitchFamily="34" charset="0"/>
              <a:cs typeface="Arial"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5137" name="Rectangle 2"/>
          <p:cNvSpPr>
            <a:spLocks noGrp="1" noRot="1" noChangeAspect="1" noChangeArrowheads="1" noTextEdit="1"/>
          </p:cNvSpPr>
          <p:nvPr>
            <p:ph type="sldImg"/>
          </p:nvPr>
        </p:nvSpPr>
        <p:spPr>
          <a:ln/>
        </p:spPr>
      </p:sp>
      <p:sp>
        <p:nvSpPr>
          <p:cNvPr id="475138" name="Rectangle 3"/>
          <p:cNvSpPr>
            <a:spLocks noGrp="1" noChangeArrowheads="1"/>
          </p:cNvSpPr>
          <p:nvPr>
            <p:ph type="body" idx="1"/>
          </p:nvPr>
        </p:nvSpPr>
        <p:spPr>
          <a:noFill/>
          <a:ln/>
        </p:spPr>
        <p:txBody>
          <a:bodyPr/>
          <a:lstStyle/>
          <a:p>
            <a:r>
              <a:rPr lang="en-US" dirty="0" smtClean="0">
                <a:latin typeface="Arial" pitchFamily="34" charset="0"/>
                <a:cs typeface="Arial" pitchFamily="34" charset="0"/>
              </a:rPr>
              <a:t>Fetal losses are not considered AEs (therefore no AE, no reportable AE, no SAE)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69" name="Rectangle 2"/>
          <p:cNvSpPr>
            <a:spLocks noGrp="1" noRot="1" noChangeAspect="1" noChangeArrowheads="1" noTextEdit="1"/>
          </p:cNvSpPr>
          <p:nvPr>
            <p:ph type="sldImg"/>
          </p:nvPr>
        </p:nvSpPr>
        <p:spPr>
          <a:ln/>
        </p:spPr>
      </p:sp>
      <p:sp>
        <p:nvSpPr>
          <p:cNvPr id="288770" name="Rectangle 3"/>
          <p:cNvSpPr>
            <a:spLocks noGrp="1" noChangeArrowheads="1"/>
          </p:cNvSpPr>
          <p:nvPr>
            <p:ph type="body" idx="1"/>
          </p:nvPr>
        </p:nvSpPr>
        <p:spPr>
          <a:xfrm>
            <a:off x="938310" y="4409447"/>
            <a:ext cx="5157594" cy="4177041"/>
          </a:xfrm>
          <a:noFill/>
          <a:ln/>
        </p:spPr>
        <p:txBody>
          <a:bodyPr/>
          <a:lstStyle/>
          <a:p>
            <a:endParaRPr lang="en-US" dirty="0" smtClean="0">
              <a:latin typeface="Arial" pitchFamily="34" charset="0"/>
              <a:cs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Hypertension was present before randomization;</a:t>
            </a:r>
            <a:r>
              <a:rPr lang="en-US" baseline="0" dirty="0" smtClean="0"/>
              <a:t> therefore, it is not an AE</a:t>
            </a:r>
            <a:endParaRPr lang="en-US" dirty="0"/>
          </a:p>
        </p:txBody>
      </p:sp>
      <p:sp>
        <p:nvSpPr>
          <p:cNvPr id="4" name="Slide Number Placeholder 3"/>
          <p:cNvSpPr>
            <a:spLocks noGrp="1"/>
          </p:cNvSpPr>
          <p:nvPr>
            <p:ph type="sldNum" sz="quarter" idx="10"/>
          </p:nvPr>
        </p:nvSpPr>
        <p:spPr/>
        <p:txBody>
          <a:bodyPr/>
          <a:lstStyle/>
          <a:p>
            <a:fld id="{4187AA8D-0144-4059-BBBD-E5568D06DEE1}" type="slidenum">
              <a:rPr lang="en-US" smtClean="0"/>
              <a:pPr/>
              <a:t>5</a:t>
            </a:fld>
            <a:endParaRPr lang="en-US" dirty="0"/>
          </a:p>
        </p:txBody>
      </p:sp>
    </p:spTree>
    <p:extLst>
      <p:ext uri="{BB962C8B-B14F-4D97-AF65-F5344CB8AC3E}">
        <p14:creationId xmlns:p14="http://schemas.microsoft.com/office/powerpoint/2010/main" val="9302280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a:t>
            </a:r>
            <a:r>
              <a:rPr lang="en-US" baseline="0" dirty="0" smtClean="0"/>
              <a:t> enough information. Where would you look for more information? Ask participant and look on PRE</a:t>
            </a:r>
            <a:endParaRPr lang="en-US" dirty="0"/>
          </a:p>
        </p:txBody>
      </p:sp>
      <p:sp>
        <p:nvSpPr>
          <p:cNvPr id="4" name="Slide Number Placeholder 3"/>
          <p:cNvSpPr>
            <a:spLocks noGrp="1"/>
          </p:cNvSpPr>
          <p:nvPr>
            <p:ph type="sldNum" sz="quarter" idx="10"/>
          </p:nvPr>
        </p:nvSpPr>
        <p:spPr/>
        <p:txBody>
          <a:bodyPr/>
          <a:lstStyle/>
          <a:p>
            <a:fld id="{4187AA8D-0144-4059-BBBD-E5568D06DEE1}" type="slidenum">
              <a:rPr lang="en-US" smtClean="0"/>
              <a:pPr/>
              <a:t>6</a:t>
            </a:fld>
            <a:endParaRPr lang="en-US" dirty="0"/>
          </a:p>
        </p:txBody>
      </p:sp>
    </p:spTree>
    <p:extLst>
      <p:ext uri="{BB962C8B-B14F-4D97-AF65-F5344CB8AC3E}">
        <p14:creationId xmlns:p14="http://schemas.microsoft.com/office/powerpoint/2010/main" val="4896770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a:t>
            </a:r>
            <a:r>
              <a:rPr lang="en-US" baseline="0" dirty="0" smtClean="0"/>
              <a:t> pregnancy is not an AE</a:t>
            </a:r>
            <a:endParaRPr lang="en-US" dirty="0"/>
          </a:p>
        </p:txBody>
      </p:sp>
      <p:sp>
        <p:nvSpPr>
          <p:cNvPr id="4" name="Slide Number Placeholder 3"/>
          <p:cNvSpPr>
            <a:spLocks noGrp="1"/>
          </p:cNvSpPr>
          <p:nvPr>
            <p:ph type="sldNum" sz="quarter" idx="10"/>
          </p:nvPr>
        </p:nvSpPr>
        <p:spPr/>
        <p:txBody>
          <a:bodyPr/>
          <a:lstStyle/>
          <a:p>
            <a:fld id="{4187AA8D-0144-4059-BBBD-E5568D06DEE1}" type="slidenum">
              <a:rPr lang="en-US" smtClean="0"/>
              <a:pPr/>
              <a:t>7</a:t>
            </a:fld>
            <a:endParaRPr lang="en-US" dirty="0"/>
          </a:p>
        </p:txBody>
      </p:sp>
    </p:spTree>
    <p:extLst>
      <p:ext uri="{BB962C8B-B14F-4D97-AF65-F5344CB8AC3E}">
        <p14:creationId xmlns:p14="http://schemas.microsoft.com/office/powerpoint/2010/main" val="33208838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Yes,</a:t>
            </a:r>
            <a:r>
              <a:rPr lang="en-US" baseline="0" dirty="0" smtClean="0"/>
              <a:t> Grade 1 AE for vulvar erythema</a:t>
            </a:r>
          </a:p>
          <a:p>
            <a:endParaRPr lang="en-US" baseline="0" dirty="0" smtClean="0"/>
          </a:p>
        </p:txBody>
      </p:sp>
      <p:sp>
        <p:nvSpPr>
          <p:cNvPr id="4" name="Slide Number Placeholder 3"/>
          <p:cNvSpPr>
            <a:spLocks noGrp="1"/>
          </p:cNvSpPr>
          <p:nvPr>
            <p:ph type="sldNum" sz="quarter" idx="10"/>
          </p:nvPr>
        </p:nvSpPr>
        <p:spPr/>
        <p:txBody>
          <a:bodyPr/>
          <a:lstStyle/>
          <a:p>
            <a:fld id="{4187AA8D-0144-4059-BBBD-E5568D06DEE1}" type="slidenum">
              <a:rPr lang="en-US" smtClean="0"/>
              <a:pPr/>
              <a:t>8</a:t>
            </a:fld>
            <a:endParaRPr lang="en-US"/>
          </a:p>
        </p:txBody>
      </p:sp>
    </p:spTree>
    <p:extLst>
      <p:ext uri="{BB962C8B-B14F-4D97-AF65-F5344CB8AC3E}">
        <p14:creationId xmlns:p14="http://schemas.microsoft.com/office/powerpoint/2010/main" val="33557846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3" name="Rectangle 2"/>
          <p:cNvSpPr>
            <a:spLocks noGrp="1" noRot="1" noChangeAspect="1" noChangeArrowheads="1" noTextEdit="1"/>
          </p:cNvSpPr>
          <p:nvPr>
            <p:ph type="sldImg"/>
          </p:nvPr>
        </p:nvSpPr>
        <p:spPr>
          <a:ln/>
        </p:spPr>
      </p:sp>
      <p:sp>
        <p:nvSpPr>
          <p:cNvPr id="305154" name="Rectangle 3"/>
          <p:cNvSpPr>
            <a:spLocks noGrp="1" noChangeArrowheads="1"/>
          </p:cNvSpPr>
          <p:nvPr>
            <p:ph type="body" idx="1"/>
          </p:nvPr>
        </p:nvSpPr>
        <p:spPr>
          <a:xfrm>
            <a:off x="938310" y="4409447"/>
            <a:ext cx="5157594" cy="4177041"/>
          </a:xfrm>
          <a:noFill/>
          <a:ln/>
        </p:spPr>
        <p:txBody>
          <a:bodyPr/>
          <a:lstStyle/>
          <a:p>
            <a:endParaRPr lang="en-US" smtClean="0">
              <a:latin typeface="Arial" pitchFamily="34" charset="0"/>
              <a:cs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1" name="Rectangle 2"/>
          <p:cNvSpPr>
            <a:spLocks noGrp="1" noRot="1" noChangeAspect="1" noChangeArrowheads="1" noTextEdit="1"/>
          </p:cNvSpPr>
          <p:nvPr>
            <p:ph type="sldImg"/>
          </p:nvPr>
        </p:nvSpPr>
        <p:spPr>
          <a:xfrm>
            <a:off x="1170741" y="697890"/>
            <a:ext cx="4689475" cy="3481388"/>
          </a:xfrm>
          <a:ln/>
        </p:spPr>
      </p:sp>
      <p:sp>
        <p:nvSpPr>
          <p:cNvPr id="307202" name="Rectangle 3"/>
          <p:cNvSpPr>
            <a:spLocks noGrp="1" noChangeArrowheads="1"/>
          </p:cNvSpPr>
          <p:nvPr>
            <p:ph type="body" idx="1"/>
          </p:nvPr>
        </p:nvSpPr>
        <p:spPr>
          <a:xfrm>
            <a:off x="938310" y="4409447"/>
            <a:ext cx="5157594" cy="4177041"/>
          </a:xfrm>
          <a:noFill/>
          <a:ln/>
        </p:spPr>
        <p:txBody>
          <a:bodyPr/>
          <a:lstStyle/>
          <a:p>
            <a:endParaRPr lang="en-US" sz="1000" dirty="0">
              <a:latin typeface="Arial" pitchFamily="34" charset="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381000" y="990600"/>
            <a:ext cx="76200" cy="5105400"/>
          </a:xfrm>
          <a:prstGeom prst="rect">
            <a:avLst/>
          </a:prstGeom>
          <a:solidFill>
            <a:schemeClr val="bg2"/>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pPr algn="ctr" eaLnBrk="1" hangingPunct="1"/>
            <a:endParaRPr lang="en-US" sz="2400" dirty="0"/>
          </a:p>
        </p:txBody>
      </p:sp>
      <p:grpSp>
        <p:nvGrpSpPr>
          <p:cNvPr id="5" name="Group 8"/>
          <p:cNvGrpSpPr>
            <a:grpSpLocks/>
          </p:cNvGrpSpPr>
          <p:nvPr/>
        </p:nvGrpSpPr>
        <p:grpSpPr bwMode="auto">
          <a:xfrm>
            <a:off x="381000" y="304800"/>
            <a:ext cx="8391525" cy="5791200"/>
            <a:chOff x="240" y="192"/>
            <a:chExt cx="5286" cy="3648"/>
          </a:xfrm>
        </p:grpSpPr>
        <p:sp>
          <p:nvSpPr>
            <p:cNvPr id="6"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p:spPr>
          <p:txBody>
            <a:bodyPr rot="10800000" wrap="none" anchor="ctr"/>
            <a:lstStyle/>
            <a:p>
              <a:pPr algn="ctr" eaLnBrk="1" hangingPunct="1"/>
              <a:endParaRPr lang="en-US" sz="2400" dirty="0"/>
            </a:p>
          </p:txBody>
        </p:sp>
        <p:sp>
          <p:nvSpPr>
            <p:cNvPr id="7"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p:spPr>
          <p:txBody>
            <a:bodyPr wrap="none" anchor="ctr"/>
            <a:lstStyle/>
            <a:p>
              <a:pPr algn="ctr" eaLnBrk="1" hangingPunct="1"/>
              <a:endParaRPr lang="en-US" sz="2400" dirty="0"/>
            </a:p>
          </p:txBody>
        </p:sp>
        <p:sp>
          <p:nvSpPr>
            <p:cNvPr id="8"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p:spPr>
          <p:txBody>
            <a:bodyPr rot="10800000" wrap="none" anchor="ctr"/>
            <a:lstStyle/>
            <a:p>
              <a:pPr algn="ctr" eaLnBrk="1" hangingPunct="1"/>
              <a:endParaRPr lang="en-US" sz="2400" dirty="0"/>
            </a:p>
          </p:txBody>
        </p:sp>
        <p:sp>
          <p:nvSpPr>
            <p:cNvPr id="9"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p:spPr>
          <p:txBody>
            <a:bodyPr wrap="none" anchor="ctr"/>
            <a:lstStyle/>
            <a:p>
              <a:pPr algn="ctr" eaLnBrk="1" hangingPunct="1"/>
              <a:endParaRPr lang="en-US" sz="2400" dirty="0"/>
            </a:p>
          </p:txBody>
        </p:sp>
        <p:sp>
          <p:nvSpPr>
            <p:cNvPr id="10" name="Line 13"/>
            <p:cNvSpPr>
              <a:spLocks noChangeShapeType="1"/>
            </p:cNvSpPr>
            <p:nvPr/>
          </p:nvSpPr>
          <p:spPr bwMode="auto">
            <a:xfrm flipH="1">
              <a:off x="480" y="2256"/>
              <a:ext cx="484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1" name="Rectangle 14"/>
            <p:cNvSpPr>
              <a:spLocks noChangeArrowheads="1"/>
            </p:cNvSpPr>
            <p:nvPr/>
          </p:nvSpPr>
          <p:spPr bwMode="auto">
            <a:xfrm>
              <a:off x="240" y="192"/>
              <a:ext cx="5286" cy="364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1" hangingPunct="1"/>
              <a:endParaRPr lang="en-US" sz="2400" dirty="0"/>
            </a:p>
          </p:txBody>
        </p:sp>
      </p:grpSp>
      <p:sp>
        <p:nvSpPr>
          <p:cNvPr id="41987" name="Rectangle 3"/>
          <p:cNvSpPr>
            <a:spLocks noGrp="1" noChangeArrowheads="1"/>
          </p:cNvSpPr>
          <p:nvPr>
            <p:ph type="ctrTitle"/>
          </p:nvPr>
        </p:nvSpPr>
        <p:spPr>
          <a:xfrm>
            <a:off x="762000" y="1371600"/>
            <a:ext cx="7696200" cy="2057400"/>
          </a:xfrm>
        </p:spPr>
        <p:txBody>
          <a:bodyPr/>
          <a:lstStyle>
            <a:lvl1pPr>
              <a:defRPr sz="5400"/>
            </a:lvl1pPr>
          </a:lstStyle>
          <a:p>
            <a:pPr lvl="0"/>
            <a:r>
              <a:rPr lang="en-US" noProof="0" smtClean="0"/>
              <a:t>Click to edit Master title style</a:t>
            </a:r>
          </a:p>
        </p:txBody>
      </p:sp>
      <p:sp>
        <p:nvSpPr>
          <p:cNvPr id="41988" name="Rectangle 4"/>
          <p:cNvSpPr>
            <a:spLocks noGrp="1" noChangeArrowheads="1"/>
          </p:cNvSpPr>
          <p:nvPr>
            <p:ph type="subTitle" idx="1"/>
          </p:nvPr>
        </p:nvSpPr>
        <p:spPr>
          <a:xfrm>
            <a:off x="762000" y="3765550"/>
            <a:ext cx="7696200" cy="2057400"/>
          </a:xfrm>
        </p:spPr>
        <p:txBody>
          <a:bodyPr/>
          <a:lstStyle>
            <a:lvl1pPr marL="0" indent="0">
              <a:buFont typeface="Wingdings" pitchFamily="2" charset="2"/>
              <a:buNone/>
              <a:defRPr sz="2800"/>
            </a:lvl1pPr>
          </a:lstStyle>
          <a:p>
            <a:pPr lvl="0"/>
            <a:r>
              <a:rPr lang="en-US" noProof="0" smtClean="0"/>
              <a:t>Click to edit Master subtitle style</a:t>
            </a:r>
          </a:p>
        </p:txBody>
      </p:sp>
      <p:sp>
        <p:nvSpPr>
          <p:cNvPr id="12" name="Rectangle 5"/>
          <p:cNvSpPr>
            <a:spLocks noGrp="1" noChangeArrowheads="1"/>
          </p:cNvSpPr>
          <p:nvPr>
            <p:ph type="dt" sz="half" idx="10"/>
          </p:nvPr>
        </p:nvSpPr>
        <p:spPr>
          <a:xfrm>
            <a:off x="457200" y="6248400"/>
            <a:ext cx="2133600" cy="457200"/>
          </a:xfrm>
        </p:spPr>
        <p:txBody>
          <a:bodyPr/>
          <a:lstStyle>
            <a:lvl1pPr>
              <a:defRPr/>
            </a:lvl1pPr>
          </a:lstStyle>
          <a:p>
            <a:pPr>
              <a:defRPr/>
            </a:pPr>
            <a:endParaRPr lang="en-US" dirty="0"/>
          </a:p>
        </p:txBody>
      </p:sp>
      <p:sp>
        <p:nvSpPr>
          <p:cNvPr id="13" name="Rectangle 6"/>
          <p:cNvSpPr>
            <a:spLocks noGrp="1" noChangeArrowheads="1"/>
          </p:cNvSpPr>
          <p:nvPr>
            <p:ph type="ftr" sz="quarter" idx="11"/>
          </p:nvPr>
        </p:nvSpPr>
        <p:spPr/>
        <p:txBody>
          <a:bodyPr/>
          <a:lstStyle>
            <a:lvl1pPr>
              <a:defRPr/>
            </a:lvl1pPr>
          </a:lstStyle>
          <a:p>
            <a:pPr>
              <a:defRPr/>
            </a:pPr>
            <a:endParaRPr lang="en-US" dirty="0"/>
          </a:p>
        </p:txBody>
      </p:sp>
      <p:sp>
        <p:nvSpPr>
          <p:cNvPr id="14" name="Rectangle 7"/>
          <p:cNvSpPr>
            <a:spLocks noGrp="1" noChangeArrowheads="1"/>
          </p:cNvSpPr>
          <p:nvPr>
            <p:ph type="sldNum" sz="quarter" idx="12"/>
          </p:nvPr>
        </p:nvSpPr>
        <p:spPr>
          <a:xfrm>
            <a:off x="6553200" y="6248400"/>
            <a:ext cx="2133600" cy="457200"/>
          </a:xfrm>
        </p:spPr>
        <p:txBody>
          <a:bodyPr/>
          <a:lstStyle>
            <a:lvl1pPr>
              <a:defRPr b="1"/>
            </a:lvl1pPr>
          </a:lstStyle>
          <a:p>
            <a:pPr>
              <a:defRPr/>
            </a:pPr>
            <a:fld id="{B6D94A87-F61B-4625-8EC0-41ED0838613A}" type="slidenum">
              <a:rPr lang="en-US"/>
              <a:pPr>
                <a:defRPr/>
              </a:pPr>
              <a:t>‹#›</a:t>
            </a:fld>
            <a:endParaRPr lang="en-US" dirty="0"/>
          </a:p>
        </p:txBody>
      </p:sp>
    </p:spTree>
    <p:extLst>
      <p:ext uri="{BB962C8B-B14F-4D97-AF65-F5344CB8AC3E}">
        <p14:creationId xmlns:p14="http://schemas.microsoft.com/office/powerpoint/2010/main" val="2316458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B060A0F-885C-480D-950A-2DA174326560}" type="slidenum">
              <a:rPr lang="en-US"/>
              <a:pPr>
                <a:defRPr/>
              </a:pPr>
              <a:t>‹#›</a:t>
            </a:fld>
            <a:endParaRPr lang="en-US" dirty="0"/>
          </a:p>
        </p:txBody>
      </p:sp>
    </p:spTree>
    <p:extLst>
      <p:ext uri="{BB962C8B-B14F-4D97-AF65-F5344CB8AC3E}">
        <p14:creationId xmlns:p14="http://schemas.microsoft.com/office/powerpoint/2010/main" val="632130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0"/>
            <a:ext cx="2057400" cy="5597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33400"/>
            <a:ext cx="6019800" cy="5597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3C806FF-A209-4756-BA8A-85C34130DC7C}" type="slidenum">
              <a:rPr lang="en-US"/>
              <a:pPr>
                <a:defRPr/>
              </a:pPr>
              <a:t>‹#›</a:t>
            </a:fld>
            <a:endParaRPr lang="en-US" dirty="0"/>
          </a:p>
        </p:txBody>
      </p:sp>
    </p:spTree>
    <p:extLst>
      <p:ext uri="{BB962C8B-B14F-4D97-AF65-F5344CB8AC3E}">
        <p14:creationId xmlns:p14="http://schemas.microsoft.com/office/powerpoint/2010/main" val="3370884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65937609-250E-42ED-A05E-17AD0F913CA9}" type="slidenum">
              <a:rPr lang="en-US"/>
              <a:pPr>
                <a:defRPr/>
              </a:pPr>
              <a:t>‹#›</a:t>
            </a:fld>
            <a:endParaRPr lang="en-US" dirty="0"/>
          </a:p>
        </p:txBody>
      </p:sp>
    </p:spTree>
    <p:extLst>
      <p:ext uri="{BB962C8B-B14F-4D97-AF65-F5344CB8AC3E}">
        <p14:creationId xmlns:p14="http://schemas.microsoft.com/office/powerpoint/2010/main" val="4126819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D813B66D-3FA3-4450-86C9-C493D488B60D}" type="slidenum">
              <a:rPr lang="en-US"/>
              <a:pPr>
                <a:defRPr/>
              </a:pPr>
              <a:t>‹#›</a:t>
            </a:fld>
            <a:endParaRPr lang="en-US" dirty="0"/>
          </a:p>
        </p:txBody>
      </p:sp>
    </p:spTree>
    <p:extLst>
      <p:ext uri="{BB962C8B-B14F-4D97-AF65-F5344CB8AC3E}">
        <p14:creationId xmlns:p14="http://schemas.microsoft.com/office/powerpoint/2010/main" val="3140513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B558D71B-3F20-4883-8421-DF17934A6E18}" type="slidenum">
              <a:rPr lang="en-US"/>
              <a:pPr>
                <a:defRPr/>
              </a:pPr>
              <a:t>‹#›</a:t>
            </a:fld>
            <a:endParaRPr lang="en-US" dirty="0"/>
          </a:p>
        </p:txBody>
      </p:sp>
    </p:spTree>
    <p:extLst>
      <p:ext uri="{BB962C8B-B14F-4D97-AF65-F5344CB8AC3E}">
        <p14:creationId xmlns:p14="http://schemas.microsoft.com/office/powerpoint/2010/main" val="1751096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A3FD642E-3E39-465E-B6E8-82008DD4785F}" type="slidenum">
              <a:rPr lang="en-US"/>
              <a:pPr>
                <a:defRPr/>
              </a:pPr>
              <a:t>‹#›</a:t>
            </a:fld>
            <a:endParaRPr lang="en-US" dirty="0"/>
          </a:p>
        </p:txBody>
      </p:sp>
    </p:spTree>
    <p:extLst>
      <p:ext uri="{BB962C8B-B14F-4D97-AF65-F5344CB8AC3E}">
        <p14:creationId xmlns:p14="http://schemas.microsoft.com/office/powerpoint/2010/main" val="3129244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E636C339-8498-4CC0-B23B-DAE9FC48CFC0}" type="slidenum">
              <a:rPr lang="en-US"/>
              <a:pPr>
                <a:defRPr/>
              </a:pPr>
              <a:t>‹#›</a:t>
            </a:fld>
            <a:endParaRPr lang="en-US" dirty="0"/>
          </a:p>
        </p:txBody>
      </p:sp>
    </p:spTree>
    <p:extLst>
      <p:ext uri="{BB962C8B-B14F-4D97-AF65-F5344CB8AC3E}">
        <p14:creationId xmlns:p14="http://schemas.microsoft.com/office/powerpoint/2010/main" val="548184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C14C41B8-6B94-4F55-B20E-460FCEDF866C}" type="slidenum">
              <a:rPr lang="en-US"/>
              <a:pPr>
                <a:defRPr/>
              </a:pPr>
              <a:t>‹#›</a:t>
            </a:fld>
            <a:endParaRPr lang="en-US" dirty="0"/>
          </a:p>
        </p:txBody>
      </p:sp>
    </p:spTree>
    <p:extLst>
      <p:ext uri="{BB962C8B-B14F-4D97-AF65-F5344CB8AC3E}">
        <p14:creationId xmlns:p14="http://schemas.microsoft.com/office/powerpoint/2010/main" val="674795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63626563-AD51-4716-A062-238529C167DB}" type="slidenum">
              <a:rPr lang="en-US"/>
              <a:pPr>
                <a:defRPr/>
              </a:pPr>
              <a:t>‹#›</a:t>
            </a:fld>
            <a:endParaRPr lang="en-US" dirty="0"/>
          </a:p>
        </p:txBody>
      </p:sp>
    </p:spTree>
    <p:extLst>
      <p:ext uri="{BB962C8B-B14F-4D97-AF65-F5344CB8AC3E}">
        <p14:creationId xmlns:p14="http://schemas.microsoft.com/office/powerpoint/2010/main" val="2882099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C7E64EEE-1625-4A31-9D11-FA857E291E1E}" type="slidenum">
              <a:rPr lang="en-US"/>
              <a:pPr>
                <a:defRPr/>
              </a:pPr>
              <a:t>‹#›</a:t>
            </a:fld>
            <a:endParaRPr lang="en-US" dirty="0"/>
          </a:p>
        </p:txBody>
      </p:sp>
    </p:spTree>
    <p:extLst>
      <p:ext uri="{BB962C8B-B14F-4D97-AF65-F5344CB8AC3E}">
        <p14:creationId xmlns:p14="http://schemas.microsoft.com/office/powerpoint/2010/main" val="1505816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533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828800"/>
            <a:ext cx="8229600" cy="430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0964" name="Rectangle 4"/>
          <p:cNvSpPr>
            <a:spLocks noGrp="1" noChangeArrowheads="1"/>
          </p:cNvSpPr>
          <p:nvPr>
            <p:ph type="dt" sz="half" idx="2"/>
          </p:nvPr>
        </p:nvSpPr>
        <p:spPr bwMode="auto">
          <a:xfrm>
            <a:off x="457200" y="6248400"/>
            <a:ext cx="16764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000">
                <a:latin typeface="+mn-lt"/>
              </a:defRPr>
            </a:lvl1pPr>
          </a:lstStyle>
          <a:p>
            <a:pPr>
              <a:defRPr/>
            </a:pPr>
            <a:endParaRPr lang="en-US" dirty="0"/>
          </a:p>
        </p:txBody>
      </p:sp>
      <p:sp>
        <p:nvSpPr>
          <p:cNvPr id="40965" name="Rectangle 5"/>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000">
                <a:latin typeface="+mn-lt"/>
              </a:defRPr>
            </a:lvl1pPr>
          </a:lstStyle>
          <a:p>
            <a:pPr>
              <a:defRPr/>
            </a:pPr>
            <a:endParaRPr lang="en-US" dirty="0"/>
          </a:p>
        </p:txBody>
      </p:sp>
      <p:sp>
        <p:nvSpPr>
          <p:cNvPr id="40966" name="Rectangle 6"/>
          <p:cNvSpPr>
            <a:spLocks noGrp="1" noChangeArrowheads="1"/>
          </p:cNvSpPr>
          <p:nvPr>
            <p:ph type="sldNum" sz="quarter" idx="4"/>
          </p:nvPr>
        </p:nvSpPr>
        <p:spPr bwMode="auto">
          <a:xfrm>
            <a:off x="67818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000">
                <a:latin typeface="+mn-lt"/>
              </a:defRPr>
            </a:lvl1pPr>
          </a:lstStyle>
          <a:p>
            <a:pPr>
              <a:defRPr/>
            </a:pPr>
            <a:fld id="{38207584-E2D3-4978-9856-87B5AF5D4C2D}" type="slidenum">
              <a:rPr lang="en-US"/>
              <a:pPr>
                <a:defRPr/>
              </a:pPr>
              <a:t>‹#›</a:t>
            </a:fld>
            <a:endParaRPr lang="en-US" dirty="0"/>
          </a:p>
        </p:txBody>
      </p:sp>
      <p:grpSp>
        <p:nvGrpSpPr>
          <p:cNvPr id="1031" name="Group 7"/>
          <p:cNvGrpSpPr>
            <a:grpSpLocks/>
          </p:cNvGrpSpPr>
          <p:nvPr/>
        </p:nvGrpSpPr>
        <p:grpSpPr bwMode="auto">
          <a:xfrm>
            <a:off x="279400" y="152400"/>
            <a:ext cx="8686800" cy="1295400"/>
            <a:chOff x="176" y="96"/>
            <a:chExt cx="5472" cy="1008"/>
          </a:xfrm>
        </p:grpSpPr>
        <p:sp>
          <p:nvSpPr>
            <p:cNvPr id="1032" name="Line 8"/>
            <p:cNvSpPr>
              <a:spLocks noChangeShapeType="1"/>
            </p:cNvSpPr>
            <p:nvPr/>
          </p:nvSpPr>
          <p:spPr bwMode="auto">
            <a:xfrm flipH="1">
              <a:off x="288" y="1104"/>
              <a:ext cx="523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33" name="Rectangle 9"/>
            <p:cNvSpPr>
              <a:spLocks noChangeArrowheads="1"/>
            </p:cNvSpPr>
            <p:nvPr/>
          </p:nvSpPr>
          <p:spPr bwMode="auto">
            <a:xfrm>
              <a:off x="5504" y="96"/>
              <a:ext cx="144" cy="145"/>
            </a:xfrm>
            <a:prstGeom prst="rect">
              <a:avLst/>
            </a:prstGeom>
            <a:solidFill>
              <a:schemeClr val="bg2"/>
            </a:solidFill>
            <a:ln w="12700">
              <a:solidFill>
                <a:schemeClr val="tx1"/>
              </a:solidFill>
              <a:miter lim="800000"/>
              <a:headEnd/>
              <a:tailEnd/>
            </a:ln>
          </p:spPr>
          <p:txBody>
            <a:bodyPr wrap="none" anchor="ctr"/>
            <a:lstStyle/>
            <a:p>
              <a:pPr algn="ctr" eaLnBrk="1" hangingPunct="1"/>
              <a:endParaRPr lang="en-US" sz="2400" dirty="0">
                <a:latin typeface="Arial" charset="0"/>
              </a:endParaRPr>
            </a:p>
          </p:txBody>
        </p:sp>
        <p:sp>
          <p:nvSpPr>
            <p:cNvPr id="1034" name="Rectangle 10"/>
            <p:cNvSpPr>
              <a:spLocks noChangeArrowheads="1"/>
            </p:cNvSpPr>
            <p:nvPr/>
          </p:nvSpPr>
          <p:spPr bwMode="auto">
            <a:xfrm>
              <a:off x="176" y="96"/>
              <a:ext cx="5326" cy="145"/>
            </a:xfrm>
            <a:prstGeom prst="rect">
              <a:avLst/>
            </a:prstGeom>
            <a:solidFill>
              <a:schemeClr val="accent2"/>
            </a:solidFill>
            <a:ln w="12700">
              <a:solidFill>
                <a:schemeClr val="tx1"/>
              </a:solidFill>
              <a:miter lim="800000"/>
              <a:headEnd/>
              <a:tailEnd/>
            </a:ln>
          </p:spPr>
          <p:txBody>
            <a:bodyPr wrap="none" anchor="ctr"/>
            <a:lstStyle/>
            <a:p>
              <a:pPr algn="ctr" eaLnBrk="1" hangingPunct="1"/>
              <a:endParaRPr lang="en-US" sz="2400" dirty="0">
                <a:latin typeface="Arial" charset="0"/>
              </a:endParaRPr>
            </a:p>
          </p:txBody>
        </p:sp>
        <p:sp>
          <p:nvSpPr>
            <p:cNvPr id="1035" name="Rectangle 11"/>
            <p:cNvSpPr>
              <a:spLocks noChangeArrowheads="1"/>
            </p:cNvSpPr>
            <p:nvPr/>
          </p:nvSpPr>
          <p:spPr bwMode="auto">
            <a:xfrm>
              <a:off x="176" y="241"/>
              <a:ext cx="5326" cy="89"/>
            </a:xfrm>
            <a:prstGeom prst="rect">
              <a:avLst/>
            </a:prstGeom>
            <a:solidFill>
              <a:schemeClr val="bg2"/>
            </a:solidFill>
            <a:ln w="12700">
              <a:solidFill>
                <a:schemeClr val="tx1"/>
              </a:solidFill>
              <a:miter lim="800000"/>
              <a:headEnd/>
              <a:tailEnd/>
            </a:ln>
          </p:spPr>
          <p:txBody>
            <a:bodyPr wrap="none" anchor="ctr"/>
            <a:lstStyle/>
            <a:p>
              <a:pPr algn="ctr" eaLnBrk="1" hangingPunct="1"/>
              <a:endParaRPr lang="en-US" sz="2400" dirty="0">
                <a:latin typeface="Arial" charset="0"/>
              </a:endParaRPr>
            </a:p>
          </p:txBody>
        </p:sp>
        <p:sp>
          <p:nvSpPr>
            <p:cNvPr id="1036"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p:spPr>
          <p:txBody>
            <a:bodyPr wrap="none" anchor="ctr"/>
            <a:lstStyle/>
            <a:p>
              <a:pPr algn="ctr" eaLnBrk="1" hangingPunct="1"/>
              <a:endParaRPr lang="en-US" sz="2400" dirty="0">
                <a:latin typeface="Arial" charset="0"/>
              </a:endParaRPr>
            </a:p>
          </p:txBody>
        </p:sp>
      </p:grpSp>
    </p:spTree>
  </p:cSld>
  <p:clrMap bg1="lt1" tx1="dk1" bg2="lt2" tx2="dk2" accent1="accent1" accent2="accent2" accent3="accent3" accent4="accent4" accent5="accent5" accent6="accent6" hlink="hlink" folHlink="folHlink"/>
  <p:sldLayoutIdLst>
    <p:sldLayoutId id="2147483768"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iming>
    <p:tnLst>
      <p:par>
        <p:cTn id="1" dur="indefinite" restart="never" nodeType="tmRoot"/>
      </p:par>
    </p:tnLst>
  </p:timing>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defRPr>
      </a:lvl2pPr>
      <a:lvl3pPr algn="l" rtl="0" eaLnBrk="0" fontAlgn="base" hangingPunct="0">
        <a:spcBef>
          <a:spcPct val="0"/>
        </a:spcBef>
        <a:spcAft>
          <a:spcPct val="0"/>
        </a:spcAft>
        <a:defRPr sz="4400">
          <a:solidFill>
            <a:schemeClr val="tx2"/>
          </a:solidFill>
          <a:latin typeface="Arial" charset="0"/>
        </a:defRPr>
      </a:lvl3pPr>
      <a:lvl4pPr algn="l" rtl="0" eaLnBrk="0" fontAlgn="base" hangingPunct="0">
        <a:spcBef>
          <a:spcPct val="0"/>
        </a:spcBef>
        <a:spcAft>
          <a:spcPct val="0"/>
        </a:spcAft>
        <a:defRPr sz="4400">
          <a:solidFill>
            <a:schemeClr val="tx2"/>
          </a:solidFill>
          <a:latin typeface="Arial" charset="0"/>
        </a:defRPr>
      </a:lvl4pPr>
      <a:lvl5pPr algn="l" rtl="0" eaLnBrk="0" fontAlgn="base" hangingPunct="0">
        <a:spcBef>
          <a:spcPct val="0"/>
        </a:spcBef>
        <a:spcAft>
          <a:spcPct val="0"/>
        </a:spcAft>
        <a:defRPr sz="4400">
          <a:solidFill>
            <a:schemeClr val="tx2"/>
          </a:solidFill>
          <a:latin typeface="Arial" charset="0"/>
        </a:defRPr>
      </a:lvl5pPr>
      <a:lvl6pPr marL="457200" algn="l" rtl="0" fontAlgn="base">
        <a:spcBef>
          <a:spcPct val="0"/>
        </a:spcBef>
        <a:spcAft>
          <a:spcPct val="0"/>
        </a:spcAft>
        <a:defRPr sz="4400">
          <a:solidFill>
            <a:schemeClr val="tx2"/>
          </a:solidFill>
          <a:latin typeface="Arial" charset="0"/>
        </a:defRPr>
      </a:lvl6pPr>
      <a:lvl7pPr marL="914400" algn="l" rtl="0" fontAlgn="base">
        <a:spcBef>
          <a:spcPct val="0"/>
        </a:spcBef>
        <a:spcAft>
          <a:spcPct val="0"/>
        </a:spcAft>
        <a:defRPr sz="4400">
          <a:solidFill>
            <a:schemeClr val="tx2"/>
          </a:solidFill>
          <a:latin typeface="Arial" charset="0"/>
        </a:defRPr>
      </a:lvl7pPr>
      <a:lvl8pPr marL="1371600" algn="l" rtl="0" fontAlgn="base">
        <a:spcBef>
          <a:spcPct val="0"/>
        </a:spcBef>
        <a:spcAft>
          <a:spcPct val="0"/>
        </a:spcAft>
        <a:defRPr sz="4400">
          <a:solidFill>
            <a:schemeClr val="tx2"/>
          </a:solidFill>
          <a:latin typeface="Arial" charset="0"/>
        </a:defRPr>
      </a:lvl8pPr>
      <a:lvl9pPr marL="1828800" algn="l" rtl="0" fontAlgn="base">
        <a:spcBef>
          <a:spcPct val="0"/>
        </a:spcBef>
        <a:spcAft>
          <a:spcPct val="0"/>
        </a:spcAft>
        <a:defRPr sz="4400">
          <a:solidFill>
            <a:schemeClr val="tx2"/>
          </a:solidFill>
          <a:latin typeface="Arial" charset="0"/>
        </a:defRPr>
      </a:lvl9pPr>
    </p:titleStyle>
    <p:bodyStyle>
      <a:lvl1pPr marL="469900" indent="-469900" algn="l" rtl="0" eaLnBrk="0" fontAlgn="base" hangingPunct="0">
        <a:spcBef>
          <a:spcPct val="20000"/>
        </a:spcBef>
        <a:spcAft>
          <a:spcPct val="0"/>
        </a:spcAft>
        <a:buClr>
          <a:schemeClr val="bg2"/>
        </a:buClr>
        <a:buSzPct val="70000"/>
        <a:buFont typeface="Wingdings" pitchFamily="2" charset="2"/>
        <a:buChar char="o"/>
        <a:defRPr sz="32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7950" indent="-468313" algn="l" rtl="0" eaLnBrk="0" fontAlgn="base" hangingPunct="0">
        <a:spcBef>
          <a:spcPct val="20000"/>
        </a:spcBef>
        <a:spcAft>
          <a:spcPct val="0"/>
        </a:spcAft>
        <a:buClr>
          <a:schemeClr val="bg2"/>
        </a:buClr>
        <a:buSzPct val="65000"/>
        <a:buFont typeface="Wingdings" pitchFamily="2" charset="2"/>
        <a:buChar char="o"/>
        <a:defRPr sz="2400">
          <a:solidFill>
            <a:schemeClr val="tx1"/>
          </a:solidFill>
          <a:latin typeface="+mn-lt"/>
        </a:defRPr>
      </a:lvl3pPr>
      <a:lvl4pPr marL="1827213" indent="-438150" algn="l" rtl="0" eaLnBrk="0" fontAlgn="base" hangingPunct="0">
        <a:spcBef>
          <a:spcPct val="20000"/>
        </a:spcBef>
        <a:spcAft>
          <a:spcPct val="0"/>
        </a:spcAft>
        <a:buClr>
          <a:schemeClr val="accent2"/>
        </a:buClr>
        <a:buSzPct val="75000"/>
        <a:buFont typeface="Wingdings" pitchFamily="2" charset="2"/>
        <a:buChar char="n"/>
        <a:defRPr sz="2000">
          <a:solidFill>
            <a:schemeClr val="tx1"/>
          </a:solidFill>
          <a:latin typeface="+mn-lt"/>
        </a:defRPr>
      </a:lvl4pPr>
      <a:lvl5pPr marL="2297113" indent="-468313" algn="l" rtl="0" eaLnBrk="0" fontAlgn="base" hangingPunct="0">
        <a:spcBef>
          <a:spcPct val="20000"/>
        </a:spcBef>
        <a:spcAft>
          <a:spcPct val="0"/>
        </a:spcAft>
        <a:buClr>
          <a:schemeClr val="accent1"/>
        </a:buClr>
        <a:buSzPct val="50000"/>
        <a:buFont typeface="Wingdings" pitchFamily="2" charset="2"/>
        <a:buChar char="o"/>
        <a:defRPr sz="2000">
          <a:solidFill>
            <a:schemeClr val="tx1"/>
          </a:solidFill>
          <a:latin typeface="+mn-lt"/>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tags" Target="../tags/tag7.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1.wmf"/></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tags" Target="../tags/tag1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6.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 Id="rId5" Type="http://schemas.openxmlformats.org/officeDocument/2006/relationships/notesSlide" Target="../notesSlides/notesSlide25.xml"/><Relationship Id="rId4"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 Id="rId5" Type="http://schemas.openxmlformats.org/officeDocument/2006/relationships/notesSlide" Target="../notesSlides/notesSlide26.xml"/><Relationship Id="rId4"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 Id="rId5" Type="http://schemas.openxmlformats.org/officeDocument/2006/relationships/notesSlide" Target="../notesSlides/notesSlide27.xml"/><Relationship Id="rId4"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tags" Target="../tags/tag28.xml"/><Relationship Id="rId5" Type="http://schemas.openxmlformats.org/officeDocument/2006/relationships/notesSlide" Target="../notesSlides/notesSlide28.xml"/><Relationship Id="rId4"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0.xml.rels><?xml version="1.0" encoding="UTF-8" standalone="yes"?>
<Relationships xmlns="http://schemas.openxmlformats.org/package/2006/relationships"><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tags" Target="../tags/tag31.xml"/><Relationship Id="rId5" Type="http://schemas.openxmlformats.org/officeDocument/2006/relationships/notesSlide" Target="../notesSlides/notesSlide29.xml"/><Relationship Id="rId4"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AEs, SAEs, and EAEs – An Overview</a:t>
            </a:r>
            <a:endParaRPr lang="en-US" dirty="0"/>
          </a:p>
        </p:txBody>
      </p:sp>
      <p:sp>
        <p:nvSpPr>
          <p:cNvPr id="3" name="Subtitle 2"/>
          <p:cNvSpPr>
            <a:spLocks noGrp="1"/>
          </p:cNvSpPr>
          <p:nvPr>
            <p:ph type="subTitle" idx="1"/>
          </p:nvPr>
        </p:nvSpPr>
        <p:spPr>
          <a:xfrm>
            <a:off x="1371600" y="3886200"/>
            <a:ext cx="6400800" cy="2438400"/>
          </a:xfrm>
        </p:spPr>
        <p:txBody>
          <a:bodyPr>
            <a:normAutofit/>
          </a:bodyPr>
          <a:lstStyle/>
          <a:p>
            <a:r>
              <a:rPr lang="en-US" sz="4000" dirty="0" smtClean="0"/>
              <a:t>MTN 020 Training</a:t>
            </a:r>
          </a:p>
        </p:txBody>
      </p:sp>
    </p:spTree>
    <p:extLst>
      <p:ext uri="{BB962C8B-B14F-4D97-AF65-F5344CB8AC3E}">
        <p14:creationId xmlns:p14="http://schemas.microsoft.com/office/powerpoint/2010/main" val="22949543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7" name="Rectangle 3"/>
          <p:cNvSpPr>
            <a:spLocks noGrp="1" noChangeArrowheads="1"/>
          </p:cNvSpPr>
          <p:nvPr>
            <p:ph type="title"/>
          </p:nvPr>
        </p:nvSpPr>
        <p:spPr>
          <a:xfrm>
            <a:off x="304800" y="609600"/>
            <a:ext cx="8610600" cy="762000"/>
          </a:xfrm>
        </p:spPr>
        <p:txBody>
          <a:bodyPr/>
          <a:lstStyle/>
          <a:p>
            <a:r>
              <a:rPr lang="en-US" dirty="0" smtClean="0"/>
              <a:t>Reportable Adverse Events</a:t>
            </a:r>
          </a:p>
        </p:txBody>
      </p:sp>
      <p:sp>
        <p:nvSpPr>
          <p:cNvPr id="306178" name="Rectangle 5"/>
          <p:cNvSpPr>
            <a:spLocks noGrp="1" noChangeArrowheads="1"/>
          </p:cNvSpPr>
          <p:nvPr>
            <p:ph type="body" idx="1"/>
          </p:nvPr>
        </p:nvSpPr>
        <p:spPr>
          <a:xfrm>
            <a:off x="457200" y="2057400"/>
            <a:ext cx="8229600" cy="2514600"/>
          </a:xfrm>
        </p:spPr>
        <p:txBody>
          <a:bodyPr/>
          <a:lstStyle/>
          <a:p>
            <a:pPr marL="114300" lvl="1" indent="0" algn="ctr">
              <a:spcBef>
                <a:spcPct val="0"/>
              </a:spcBef>
              <a:buFont typeface="Wingdings" pitchFamily="2" charset="2"/>
              <a:buNone/>
            </a:pPr>
            <a:r>
              <a:rPr lang="en-US" sz="3200" dirty="0" smtClean="0"/>
              <a:t>There are six types of AEs </a:t>
            </a:r>
          </a:p>
          <a:p>
            <a:pPr marL="114300" lvl="1" indent="0" algn="ctr">
              <a:spcBef>
                <a:spcPct val="0"/>
              </a:spcBef>
              <a:buFont typeface="Wingdings" pitchFamily="2" charset="2"/>
              <a:buNone/>
            </a:pPr>
            <a:r>
              <a:rPr lang="en-US" sz="3200" dirty="0" smtClean="0"/>
              <a:t>that are reportable in MTN 020.</a:t>
            </a:r>
          </a:p>
          <a:p>
            <a:pPr marL="114300" lvl="1" indent="0" algn="ctr">
              <a:spcBef>
                <a:spcPct val="0"/>
              </a:spcBef>
              <a:buFont typeface="Wingdings" pitchFamily="2" charset="2"/>
              <a:buNone/>
            </a:pPr>
            <a:endParaRPr lang="en-US" sz="3200" dirty="0" smtClean="0"/>
          </a:p>
          <a:p>
            <a:pPr marL="114300" lvl="1" indent="0" algn="ctr">
              <a:spcBef>
                <a:spcPct val="0"/>
              </a:spcBef>
              <a:buFont typeface="Wingdings" pitchFamily="2" charset="2"/>
              <a:buNone/>
            </a:pPr>
            <a:r>
              <a:rPr lang="en-US" sz="3200" dirty="0" smtClean="0"/>
              <a:t>Can you name them?</a:t>
            </a:r>
          </a:p>
        </p:txBody>
      </p:sp>
    </p:spTree>
    <p:custDataLst>
      <p:tags r:id="rId1"/>
    </p:custDataLst>
    <p:extLst>
      <p:ext uri="{BB962C8B-B14F-4D97-AF65-F5344CB8AC3E}">
        <p14:creationId xmlns:p14="http://schemas.microsoft.com/office/powerpoint/2010/main" val="309454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609600"/>
            <a:ext cx="8229600" cy="762000"/>
          </a:xfrm>
        </p:spPr>
        <p:txBody>
          <a:bodyPr/>
          <a:lstStyle/>
          <a:p>
            <a:r>
              <a:rPr lang="en-US" dirty="0" smtClean="0"/>
              <a:t>Reportable AEs</a:t>
            </a:r>
            <a:endParaRPr lang="en-US" dirty="0"/>
          </a:p>
        </p:txBody>
      </p:sp>
      <p:sp>
        <p:nvSpPr>
          <p:cNvPr id="6" name="Content Placeholder 5"/>
          <p:cNvSpPr>
            <a:spLocks noGrp="1"/>
          </p:cNvSpPr>
          <p:nvPr>
            <p:ph idx="1"/>
          </p:nvPr>
        </p:nvSpPr>
        <p:spPr>
          <a:xfrm>
            <a:off x="457200" y="1600200"/>
            <a:ext cx="8229600" cy="5334000"/>
          </a:xfrm>
        </p:spPr>
        <p:txBody>
          <a:bodyPr>
            <a:normAutofit fontScale="85000" lnSpcReduction="10000"/>
          </a:bodyPr>
          <a:lstStyle/>
          <a:p>
            <a:r>
              <a:rPr lang="en-US" dirty="0"/>
              <a:t>All genital, genitourinary, and reproductive system AEs </a:t>
            </a:r>
            <a:r>
              <a:rPr lang="en-US" u="sng" dirty="0" smtClean="0"/>
              <a:t>except</a:t>
            </a:r>
            <a:endParaRPr lang="en-US" dirty="0" smtClean="0"/>
          </a:p>
          <a:p>
            <a:pPr lvl="1"/>
            <a:r>
              <a:rPr lang="en-US" dirty="0" smtClean="0"/>
              <a:t>Fetal losses</a:t>
            </a:r>
          </a:p>
          <a:p>
            <a:r>
              <a:rPr lang="en-US" dirty="0" smtClean="0"/>
              <a:t>All AEs of severity Grade 2 or higher</a:t>
            </a:r>
          </a:p>
          <a:p>
            <a:r>
              <a:rPr lang="en-US" dirty="0" smtClean="0"/>
              <a:t>All serious AEs</a:t>
            </a:r>
          </a:p>
          <a:p>
            <a:r>
              <a:rPr lang="en-US" dirty="0" smtClean="0"/>
              <a:t>All AEs that results in permanent discontinuation of study product use</a:t>
            </a:r>
          </a:p>
          <a:p>
            <a:r>
              <a:rPr lang="en-US" dirty="0" smtClean="0"/>
              <a:t>All lab test abnormalities </a:t>
            </a:r>
          </a:p>
          <a:p>
            <a:r>
              <a:rPr lang="en-US" dirty="0" smtClean="0"/>
              <a:t>AEs that meet expedited reporting requirement</a:t>
            </a:r>
          </a:p>
          <a:p>
            <a:endParaRPr lang="en-US" dirty="0" smtClean="0"/>
          </a:p>
          <a:p>
            <a:r>
              <a:rPr lang="en-US" b="1" i="1" dirty="0" smtClean="0"/>
              <a:t>Any  AE not covered above will go on a Grade 1 AE Log form</a:t>
            </a:r>
            <a:endParaRPr lang="en-US" b="1" i="1" dirty="0"/>
          </a:p>
        </p:txBody>
      </p:sp>
    </p:spTree>
    <p:extLst>
      <p:ext uri="{BB962C8B-B14F-4D97-AF65-F5344CB8AC3E}">
        <p14:creationId xmlns:p14="http://schemas.microsoft.com/office/powerpoint/2010/main" val="31788784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r>
              <a:rPr lang="en-US" dirty="0" smtClean="0"/>
              <a:t>AE Log or Grade 1 AE Log CRF? </a:t>
            </a:r>
            <a:endParaRPr lang="en-US" dirty="0"/>
          </a:p>
        </p:txBody>
      </p:sp>
      <p:sp>
        <p:nvSpPr>
          <p:cNvPr id="3" name="Content Placeholder 2"/>
          <p:cNvSpPr>
            <a:spLocks noGrp="1"/>
          </p:cNvSpPr>
          <p:nvPr>
            <p:ph idx="1"/>
          </p:nvPr>
        </p:nvSpPr>
        <p:spPr/>
        <p:txBody>
          <a:bodyPr>
            <a:normAutofit lnSpcReduction="10000"/>
          </a:bodyPr>
          <a:lstStyle/>
          <a:p>
            <a:r>
              <a:rPr lang="en-US" dirty="0" smtClean="0"/>
              <a:t>Grade 1 vaginal itching</a:t>
            </a:r>
          </a:p>
          <a:p>
            <a:r>
              <a:rPr lang="en-US" dirty="0" smtClean="0"/>
              <a:t>Grade 3 headache</a:t>
            </a:r>
          </a:p>
          <a:p>
            <a:r>
              <a:rPr lang="en-US" dirty="0" smtClean="0"/>
              <a:t>Grade 1 nausea</a:t>
            </a:r>
          </a:p>
          <a:p>
            <a:r>
              <a:rPr lang="en-US" dirty="0" smtClean="0"/>
              <a:t>Grade 1 urinary tract infection</a:t>
            </a:r>
          </a:p>
          <a:p>
            <a:r>
              <a:rPr lang="en-US" dirty="0" smtClean="0"/>
              <a:t>Grade 1 weakness prompting hospital admission to rule out stroke</a:t>
            </a:r>
          </a:p>
          <a:p>
            <a:r>
              <a:rPr lang="en-US" dirty="0" smtClean="0"/>
              <a:t>Grade 1 allergic reaction to the vaginal ring</a:t>
            </a:r>
          </a:p>
        </p:txBody>
      </p:sp>
    </p:spTree>
    <p:extLst>
      <p:ext uri="{BB962C8B-B14F-4D97-AF65-F5344CB8AC3E}">
        <p14:creationId xmlns:p14="http://schemas.microsoft.com/office/powerpoint/2010/main" val="2814916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5" name="Rectangle 3"/>
          <p:cNvSpPr>
            <a:spLocks noGrp="1" noChangeArrowheads="1"/>
          </p:cNvSpPr>
          <p:nvPr>
            <p:ph type="body" idx="1"/>
          </p:nvPr>
        </p:nvSpPr>
        <p:spPr>
          <a:xfrm>
            <a:off x="152400" y="1676400"/>
            <a:ext cx="8991600" cy="5029200"/>
          </a:xfrm>
        </p:spPr>
        <p:txBody>
          <a:bodyPr/>
          <a:lstStyle/>
          <a:p>
            <a:pPr marL="457200" indent="-457200" algn="ctr">
              <a:buClr>
                <a:schemeClr val="tx1"/>
              </a:buClr>
              <a:buFont typeface="Wingdings" pitchFamily="2" charset="2"/>
              <a:buNone/>
            </a:pPr>
            <a:r>
              <a:rPr lang="en-US" sz="2800" b="1" dirty="0" smtClean="0">
                <a:solidFill>
                  <a:schemeClr val="accent2"/>
                </a:solidFill>
              </a:rPr>
              <a:t>Pelvic Exam Finding AEs</a:t>
            </a:r>
          </a:p>
          <a:p>
            <a:pPr marL="457200" indent="-457200"/>
            <a:r>
              <a:rPr lang="en-US" sz="2600" dirty="0" smtClean="0"/>
              <a:t>Report any and all new </a:t>
            </a:r>
            <a:r>
              <a:rPr lang="en-US" sz="2600" u="sng" dirty="0" smtClean="0"/>
              <a:t>abnormal</a:t>
            </a:r>
            <a:r>
              <a:rPr lang="en-US" sz="2600" dirty="0" smtClean="0"/>
              <a:t> findings as AEs</a:t>
            </a:r>
          </a:p>
          <a:p>
            <a:pPr marL="914400" lvl="1" indent="-342900"/>
            <a:r>
              <a:rPr lang="en-US" sz="2600" dirty="0" smtClean="0"/>
              <a:t>Specify anatomical location (e.g., vulvar, vaginal, cervical)</a:t>
            </a:r>
          </a:p>
          <a:p>
            <a:pPr marL="914400" lvl="1" indent="-342900"/>
            <a:r>
              <a:rPr lang="en-US" sz="2600" dirty="0" smtClean="0"/>
              <a:t>Use finding term as it appears in FGGT </a:t>
            </a:r>
            <a:r>
              <a:rPr lang="en-US" sz="2600" i="1" dirty="0" smtClean="0"/>
              <a:t>or P</a:t>
            </a:r>
            <a:r>
              <a:rPr lang="en-US" sz="2600" dirty="0" smtClean="0"/>
              <a:t>elvic Exam CRF, </a:t>
            </a:r>
            <a:r>
              <a:rPr lang="en-US" sz="2600" i="1" dirty="0" smtClean="0"/>
              <a:t>whichever is more specific</a:t>
            </a:r>
          </a:p>
          <a:p>
            <a:pPr marL="914400" lvl="1" indent="-342900"/>
            <a:r>
              <a:rPr lang="en-US" sz="2600" dirty="0" smtClean="0"/>
              <a:t>For example, do not report “genital sore.” Instead, report “vaginal ulcer.”</a:t>
            </a:r>
          </a:p>
          <a:p>
            <a:pPr marL="457200" indent="-457200"/>
            <a:endParaRPr lang="en-US" sz="2600" dirty="0" smtClean="0"/>
          </a:p>
        </p:txBody>
      </p:sp>
      <p:sp>
        <p:nvSpPr>
          <p:cNvPr id="349186" name="Rectangle 5"/>
          <p:cNvSpPr>
            <a:spLocks noGrp="1" noChangeArrowheads="1"/>
          </p:cNvSpPr>
          <p:nvPr>
            <p:ph type="title"/>
          </p:nvPr>
        </p:nvSpPr>
        <p:spPr>
          <a:xfrm>
            <a:off x="304800" y="533400"/>
            <a:ext cx="8610600" cy="762000"/>
          </a:xfrm>
        </p:spPr>
        <p:txBody>
          <a:bodyPr/>
          <a:lstStyle/>
          <a:p>
            <a:r>
              <a:rPr lang="en-US" dirty="0" smtClean="0"/>
              <a:t>Describing AEs</a:t>
            </a:r>
          </a:p>
        </p:txBody>
      </p:sp>
    </p:spTree>
    <p:custDataLst>
      <p:tags r:id="rId1"/>
    </p:custDataLst>
    <p:extLst>
      <p:ext uri="{BB962C8B-B14F-4D97-AF65-F5344CB8AC3E}">
        <p14:creationId xmlns:p14="http://schemas.microsoft.com/office/powerpoint/2010/main" val="22294833"/>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3" name="Rectangle 3"/>
          <p:cNvSpPr>
            <a:spLocks noGrp="1" noChangeArrowheads="1"/>
          </p:cNvSpPr>
          <p:nvPr>
            <p:ph type="body" idx="4294967295"/>
          </p:nvPr>
        </p:nvSpPr>
        <p:spPr>
          <a:xfrm>
            <a:off x="152400" y="1524000"/>
            <a:ext cx="8763000" cy="4953000"/>
          </a:xfrm>
        </p:spPr>
        <p:txBody>
          <a:bodyPr>
            <a:normAutofit/>
          </a:bodyPr>
          <a:lstStyle/>
          <a:p>
            <a:pPr marL="457200" indent="-457200" algn="ctr">
              <a:buClr>
                <a:schemeClr val="tx1"/>
              </a:buClr>
              <a:buFont typeface="Wingdings" pitchFamily="2" charset="2"/>
              <a:buNone/>
            </a:pPr>
            <a:r>
              <a:rPr lang="en-US" sz="2800" b="1" dirty="0" smtClean="0">
                <a:solidFill>
                  <a:schemeClr val="accent2"/>
                </a:solidFill>
              </a:rPr>
              <a:t>Genital Bleeding AEs</a:t>
            </a:r>
          </a:p>
          <a:p>
            <a:pPr marL="457200" indent="-457200"/>
            <a:r>
              <a:rPr lang="en-US" sz="2600" dirty="0" smtClean="0"/>
              <a:t>Report only bleeding that is different from baseline </a:t>
            </a:r>
          </a:p>
          <a:p>
            <a:pPr marL="857250" lvl="1" indent="-457200"/>
            <a:r>
              <a:rPr lang="en-US" sz="2200" dirty="0" smtClean="0"/>
              <a:t>May be expected (due to menses or contraceptive use) or unexpected</a:t>
            </a:r>
          </a:p>
          <a:p>
            <a:pPr marL="857250" lvl="1" indent="-457200"/>
            <a:r>
              <a:rPr lang="en-US" sz="2200" dirty="0" smtClean="0"/>
              <a:t>Use appropriate term from FGGT/SSP </a:t>
            </a:r>
          </a:p>
          <a:p>
            <a:pPr marL="857250" lvl="1" indent="-457200"/>
            <a:r>
              <a:rPr lang="en-US" sz="2200" dirty="0" smtClean="0"/>
              <a:t>Use separate terms for pregnancy-related bleeding – SSP Section 10.6</a:t>
            </a:r>
          </a:p>
          <a:p>
            <a:pPr marL="457200" indent="-457200"/>
            <a:r>
              <a:rPr lang="en-US" sz="2600" dirty="0" smtClean="0"/>
              <a:t>If bleeding associated with pelvic exam finding, report finding as the AE</a:t>
            </a:r>
          </a:p>
          <a:p>
            <a:pPr marL="857250" lvl="1" indent="-457200"/>
            <a:r>
              <a:rPr lang="en-US" sz="2200" dirty="0" smtClean="0"/>
              <a:t>The bleeding is a sign of the finding, - comment on in Comments field</a:t>
            </a:r>
            <a:endParaRPr lang="en-US" sz="2600" dirty="0" smtClean="0"/>
          </a:p>
        </p:txBody>
      </p:sp>
      <p:sp>
        <p:nvSpPr>
          <p:cNvPr id="351234" name="Rectangle 5"/>
          <p:cNvSpPr>
            <a:spLocks noGrp="1" noChangeArrowheads="1"/>
          </p:cNvSpPr>
          <p:nvPr>
            <p:ph type="title" idx="4294967295"/>
          </p:nvPr>
        </p:nvSpPr>
        <p:spPr>
          <a:xfrm>
            <a:off x="304800" y="533400"/>
            <a:ext cx="8610600" cy="762000"/>
          </a:xfrm>
        </p:spPr>
        <p:txBody>
          <a:bodyPr/>
          <a:lstStyle/>
          <a:p>
            <a:r>
              <a:rPr lang="en-US" dirty="0" smtClean="0"/>
              <a:t>Describing AEs</a:t>
            </a:r>
          </a:p>
        </p:txBody>
      </p:sp>
    </p:spTree>
    <p:custDataLst>
      <p:tags r:id="rId1"/>
    </p:custDataLst>
    <p:extLst>
      <p:ext uri="{BB962C8B-B14F-4D97-AF65-F5344CB8AC3E}">
        <p14:creationId xmlns:p14="http://schemas.microsoft.com/office/powerpoint/2010/main" val="3358042867"/>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ChangeArrowheads="1"/>
          </p:cNvSpPr>
          <p:nvPr>
            <p:ph type="body" idx="1"/>
          </p:nvPr>
        </p:nvSpPr>
        <p:spPr>
          <a:xfrm>
            <a:off x="533400" y="1676400"/>
            <a:ext cx="8077200" cy="1524000"/>
          </a:xfrm>
        </p:spPr>
        <p:txBody>
          <a:bodyPr/>
          <a:lstStyle/>
          <a:p>
            <a:pPr marL="0" indent="0">
              <a:buFont typeface="Wingdings" pitchFamily="2" charset="2"/>
              <a:buNone/>
            </a:pPr>
            <a:r>
              <a:rPr lang="en-US" sz="2800" dirty="0" smtClean="0"/>
              <a:t>Bleeding during pregnancy prior to the onset of labor (regardless of trimester) will be graded per the table below:</a:t>
            </a:r>
          </a:p>
        </p:txBody>
      </p:sp>
      <p:sp>
        <p:nvSpPr>
          <p:cNvPr id="366594" name="Rectangle 5"/>
          <p:cNvSpPr>
            <a:spLocks noGrp="1" noChangeArrowheads="1"/>
          </p:cNvSpPr>
          <p:nvPr>
            <p:ph type="title"/>
          </p:nvPr>
        </p:nvSpPr>
        <p:spPr>
          <a:xfrm>
            <a:off x="304800" y="685800"/>
            <a:ext cx="8610600" cy="762000"/>
          </a:xfrm>
        </p:spPr>
        <p:txBody>
          <a:bodyPr>
            <a:noAutofit/>
          </a:bodyPr>
          <a:lstStyle/>
          <a:p>
            <a:r>
              <a:rPr lang="en-US" dirty="0" smtClean="0"/>
              <a:t>Antepartum Bleeding</a:t>
            </a:r>
          </a:p>
        </p:txBody>
      </p:sp>
      <p:pic>
        <p:nvPicPr>
          <p:cNvPr id="207878" name="Picture 6"/>
          <p:cNvPicPr>
            <a:picLocks noChangeAspect="1" noChangeArrowheads="1"/>
          </p:cNvPicPr>
          <p:nvPr/>
        </p:nvPicPr>
        <p:blipFill>
          <a:blip r:embed="rId4" cstate="print"/>
          <a:srcRect/>
          <a:stretch>
            <a:fillRect/>
          </a:stretch>
        </p:blipFill>
        <p:spPr bwMode="auto">
          <a:xfrm>
            <a:off x="31750" y="3282950"/>
            <a:ext cx="9078913" cy="1822450"/>
          </a:xfrm>
          <a:prstGeom prst="rect">
            <a:avLst/>
          </a:prstGeom>
          <a:noFill/>
          <a:ln w="9525">
            <a:noFill/>
            <a:miter lim="800000"/>
            <a:headEnd/>
            <a:tailEnd/>
          </a:ln>
        </p:spPr>
      </p:pic>
    </p:spTree>
    <p:custDataLst>
      <p:tags r:id="rId1"/>
    </p:custDataLst>
    <p:extLst>
      <p:ext uri="{BB962C8B-B14F-4D97-AF65-F5344CB8AC3E}">
        <p14:creationId xmlns:p14="http://schemas.microsoft.com/office/powerpoint/2010/main" val="158101537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7874">
                                            <p:txEl>
                                              <p:pRg st="0" end="0"/>
                                            </p:txEl>
                                          </p:spTgt>
                                        </p:tgtEl>
                                        <p:attrNameLst>
                                          <p:attrName>style.visibility</p:attrName>
                                        </p:attrNameLst>
                                      </p:cBhvr>
                                      <p:to>
                                        <p:strVal val="visible"/>
                                      </p:to>
                                    </p:set>
                                    <p:animEffect transition="in" filter="dissolve">
                                      <p:cBhvr>
                                        <p:cTn id="7" dur="500"/>
                                        <p:tgtEl>
                                          <p:spTgt spid="20787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07878"/>
                                        </p:tgtEl>
                                        <p:attrNameLst>
                                          <p:attrName>style.visibility</p:attrName>
                                        </p:attrNameLst>
                                      </p:cBhvr>
                                      <p:to>
                                        <p:strVal val="visible"/>
                                      </p:to>
                                    </p:set>
                                    <p:animEffect transition="in" filter="dissolve">
                                      <p:cBhvr>
                                        <p:cTn id="12" dur="500"/>
                                        <p:tgtEl>
                                          <p:spTgt spid="2078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87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5" name="Rectangle 3"/>
          <p:cNvSpPr>
            <a:spLocks noGrp="1" noChangeArrowheads="1"/>
          </p:cNvSpPr>
          <p:nvPr>
            <p:ph type="body" idx="1"/>
          </p:nvPr>
        </p:nvSpPr>
        <p:spPr>
          <a:xfrm>
            <a:off x="533400" y="1600200"/>
            <a:ext cx="8077200" cy="4648200"/>
          </a:xfrm>
        </p:spPr>
        <p:txBody>
          <a:bodyPr/>
          <a:lstStyle/>
          <a:p>
            <a:r>
              <a:rPr lang="en-US" sz="2400" smtClean="0"/>
              <a:t>The severity of all AEs must be graded as</a:t>
            </a:r>
          </a:p>
          <a:p>
            <a:pPr lvl="1"/>
            <a:r>
              <a:rPr lang="en-US" sz="2400" smtClean="0"/>
              <a:t>Grade 1 = Mild</a:t>
            </a:r>
          </a:p>
          <a:p>
            <a:pPr lvl="1"/>
            <a:r>
              <a:rPr lang="en-US" sz="2400" smtClean="0"/>
              <a:t>Grade 2 = Moderate</a:t>
            </a:r>
          </a:p>
          <a:p>
            <a:pPr lvl="1"/>
            <a:r>
              <a:rPr lang="en-US" sz="2400" smtClean="0"/>
              <a:t>Grade 3 = Severe</a:t>
            </a:r>
          </a:p>
          <a:p>
            <a:pPr lvl="1"/>
            <a:r>
              <a:rPr lang="en-US" sz="2400" smtClean="0"/>
              <a:t>Grade 4 = Potentially Life-Threatening</a:t>
            </a:r>
          </a:p>
          <a:p>
            <a:pPr lvl="1"/>
            <a:r>
              <a:rPr lang="en-US" sz="2400" smtClean="0"/>
              <a:t>Grade 5 = Death</a:t>
            </a:r>
          </a:p>
          <a:p>
            <a:pPr>
              <a:spcBef>
                <a:spcPct val="40000"/>
              </a:spcBef>
            </a:pPr>
            <a:r>
              <a:rPr lang="en-US" sz="2400" smtClean="0"/>
              <a:t>Assign grades based on the DAIDS Female Genital Grading Table (FGGT) and DAIDS Table for Grading Adult and Pediatric Adverse Events (Toxicity Table)</a:t>
            </a:r>
          </a:p>
          <a:p>
            <a:pPr>
              <a:spcBef>
                <a:spcPct val="40000"/>
              </a:spcBef>
            </a:pPr>
            <a:r>
              <a:rPr lang="en-US" sz="2400" smtClean="0"/>
              <a:t>See SSP Section 11.3 for tips and guidance</a:t>
            </a:r>
          </a:p>
          <a:p>
            <a:pPr>
              <a:buFont typeface="Wingdings" pitchFamily="2" charset="2"/>
              <a:buNone/>
            </a:pPr>
            <a:endParaRPr lang="en-US" sz="2400" smtClean="0"/>
          </a:p>
        </p:txBody>
      </p:sp>
      <p:sp>
        <p:nvSpPr>
          <p:cNvPr id="364546" name="Rectangle 5"/>
          <p:cNvSpPr>
            <a:spLocks noGrp="1" noChangeArrowheads="1"/>
          </p:cNvSpPr>
          <p:nvPr>
            <p:ph type="title"/>
          </p:nvPr>
        </p:nvSpPr>
        <p:spPr>
          <a:xfrm>
            <a:off x="304800" y="609600"/>
            <a:ext cx="8610600" cy="762000"/>
          </a:xfrm>
        </p:spPr>
        <p:txBody>
          <a:bodyPr/>
          <a:lstStyle/>
          <a:p>
            <a:r>
              <a:rPr lang="en-US" dirty="0" smtClean="0"/>
              <a:t>AE Severity </a:t>
            </a:r>
          </a:p>
        </p:txBody>
      </p:sp>
    </p:spTree>
    <p:custDataLst>
      <p:tags r:id="rId1"/>
    </p:custDataLst>
    <p:extLst>
      <p:ext uri="{BB962C8B-B14F-4D97-AF65-F5344CB8AC3E}">
        <p14:creationId xmlns:p14="http://schemas.microsoft.com/office/powerpoint/2010/main" val="123849947"/>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1" name="Rectangle 3"/>
          <p:cNvSpPr>
            <a:spLocks noGrp="1" noChangeArrowheads="1"/>
          </p:cNvSpPr>
          <p:nvPr>
            <p:ph type="title"/>
          </p:nvPr>
        </p:nvSpPr>
        <p:spPr>
          <a:xfrm>
            <a:off x="381000" y="685800"/>
            <a:ext cx="8610600" cy="762000"/>
          </a:xfrm>
        </p:spPr>
        <p:txBody>
          <a:bodyPr/>
          <a:lstStyle/>
          <a:p>
            <a:r>
              <a:rPr lang="en-US" sz="3400" dirty="0" smtClean="0"/>
              <a:t>Severity Grading of Vaginal Candidiasis</a:t>
            </a:r>
          </a:p>
        </p:txBody>
      </p:sp>
      <p:sp>
        <p:nvSpPr>
          <p:cNvPr id="263177" name="Rectangle 9"/>
          <p:cNvSpPr>
            <a:spLocks noGrp="1" noChangeArrowheads="1"/>
          </p:cNvSpPr>
          <p:nvPr>
            <p:ph type="body" idx="1"/>
          </p:nvPr>
        </p:nvSpPr>
        <p:spPr>
          <a:xfrm>
            <a:off x="533400" y="1905000"/>
            <a:ext cx="8077200" cy="4114800"/>
          </a:xfrm>
        </p:spPr>
        <p:txBody>
          <a:bodyPr/>
          <a:lstStyle/>
          <a:p>
            <a:pPr marL="457200" indent="-457200"/>
            <a:r>
              <a:rPr lang="en-US" sz="2600" smtClean="0"/>
              <a:t>Normal = absence of symptoms regardless of candida test results</a:t>
            </a:r>
          </a:p>
          <a:p>
            <a:pPr marL="457200" indent="-457200"/>
            <a:r>
              <a:rPr lang="en-US" sz="2600" smtClean="0"/>
              <a:t>Grade 1 = positive wet mount or other laboratory test for yeast, with mild symptoms</a:t>
            </a:r>
          </a:p>
          <a:p>
            <a:pPr marL="457200" indent="-457200"/>
            <a:r>
              <a:rPr lang="en-US" sz="2600" smtClean="0"/>
              <a:t>Grade 2 = positive wet mount or other laboratory test for yeast, with moderate to severe symptoms</a:t>
            </a:r>
          </a:p>
          <a:p>
            <a:pPr marL="457200" indent="-457200"/>
            <a:r>
              <a:rPr lang="en-US" sz="2600" smtClean="0"/>
              <a:t>Grade 3:  Not applicable</a:t>
            </a:r>
          </a:p>
          <a:p>
            <a:pPr marL="457200" indent="-457200"/>
            <a:r>
              <a:rPr lang="en-US" sz="2600" smtClean="0"/>
              <a:t>Grade 4:  Not applicable</a:t>
            </a:r>
          </a:p>
        </p:txBody>
      </p:sp>
    </p:spTree>
    <p:custDataLst>
      <p:tags r:id="rId1"/>
    </p:custDataLst>
    <p:extLst>
      <p:ext uri="{BB962C8B-B14F-4D97-AF65-F5344CB8AC3E}">
        <p14:creationId xmlns:p14="http://schemas.microsoft.com/office/powerpoint/2010/main" val="166554523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63177">
                                            <p:txEl>
                                              <p:pRg st="0" end="0"/>
                                            </p:txEl>
                                          </p:spTgt>
                                        </p:tgtEl>
                                        <p:attrNameLst>
                                          <p:attrName>style.visibility</p:attrName>
                                        </p:attrNameLst>
                                      </p:cBhvr>
                                      <p:to>
                                        <p:strVal val="visible"/>
                                      </p:to>
                                    </p:set>
                                    <p:animEffect transition="in" filter="dissolve">
                                      <p:cBhvr>
                                        <p:cTn id="7" dur="500"/>
                                        <p:tgtEl>
                                          <p:spTgt spid="26317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63177">
                                            <p:txEl>
                                              <p:pRg st="1" end="1"/>
                                            </p:txEl>
                                          </p:spTgt>
                                        </p:tgtEl>
                                        <p:attrNameLst>
                                          <p:attrName>style.visibility</p:attrName>
                                        </p:attrNameLst>
                                      </p:cBhvr>
                                      <p:to>
                                        <p:strVal val="visible"/>
                                      </p:to>
                                    </p:set>
                                    <p:animEffect transition="in" filter="dissolve">
                                      <p:cBhvr>
                                        <p:cTn id="12" dur="500"/>
                                        <p:tgtEl>
                                          <p:spTgt spid="26317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63177">
                                            <p:txEl>
                                              <p:pRg st="2" end="2"/>
                                            </p:txEl>
                                          </p:spTgt>
                                        </p:tgtEl>
                                        <p:attrNameLst>
                                          <p:attrName>style.visibility</p:attrName>
                                        </p:attrNameLst>
                                      </p:cBhvr>
                                      <p:to>
                                        <p:strVal val="visible"/>
                                      </p:to>
                                    </p:set>
                                    <p:animEffect transition="in" filter="dissolve">
                                      <p:cBhvr>
                                        <p:cTn id="17" dur="500"/>
                                        <p:tgtEl>
                                          <p:spTgt spid="26317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63177">
                                            <p:txEl>
                                              <p:pRg st="3" end="3"/>
                                            </p:txEl>
                                          </p:spTgt>
                                        </p:tgtEl>
                                        <p:attrNameLst>
                                          <p:attrName>style.visibility</p:attrName>
                                        </p:attrNameLst>
                                      </p:cBhvr>
                                      <p:to>
                                        <p:strVal val="visible"/>
                                      </p:to>
                                    </p:set>
                                    <p:animEffect transition="in" filter="dissolve">
                                      <p:cBhvr>
                                        <p:cTn id="22" dur="500"/>
                                        <p:tgtEl>
                                          <p:spTgt spid="26317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63177">
                                            <p:txEl>
                                              <p:pRg st="4" end="4"/>
                                            </p:txEl>
                                          </p:spTgt>
                                        </p:tgtEl>
                                        <p:attrNameLst>
                                          <p:attrName>style.visibility</p:attrName>
                                        </p:attrNameLst>
                                      </p:cBhvr>
                                      <p:to>
                                        <p:strVal val="visible"/>
                                      </p:to>
                                    </p:set>
                                    <p:animEffect transition="in" filter="dissolve">
                                      <p:cBhvr>
                                        <p:cTn id="27" dur="500"/>
                                        <p:tgtEl>
                                          <p:spTgt spid="26317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3177"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761" name="Line 2"/>
          <p:cNvSpPr>
            <a:spLocks noChangeShapeType="1"/>
          </p:cNvSpPr>
          <p:nvPr/>
        </p:nvSpPr>
        <p:spPr bwMode="auto">
          <a:xfrm>
            <a:off x="4572000" y="5791200"/>
            <a:ext cx="0" cy="0"/>
          </a:xfrm>
          <a:prstGeom prst="line">
            <a:avLst/>
          </a:prstGeom>
          <a:noFill/>
          <a:ln w="9525">
            <a:solidFill>
              <a:schemeClr val="tx1"/>
            </a:solidFill>
            <a:round/>
            <a:headEnd/>
            <a:tailEnd/>
          </a:ln>
        </p:spPr>
        <p:txBody>
          <a:bodyPr/>
          <a:lstStyle/>
          <a:p>
            <a:endParaRPr lang="en-US"/>
          </a:p>
        </p:txBody>
      </p:sp>
      <p:sp>
        <p:nvSpPr>
          <p:cNvPr id="373762" name="Rectangle 3"/>
          <p:cNvSpPr>
            <a:spLocks noChangeArrowheads="1"/>
          </p:cNvSpPr>
          <p:nvPr/>
        </p:nvSpPr>
        <p:spPr bwMode="auto">
          <a:xfrm>
            <a:off x="304800" y="1600200"/>
            <a:ext cx="7696200" cy="4953000"/>
          </a:xfrm>
          <a:prstGeom prst="rect">
            <a:avLst/>
          </a:prstGeom>
          <a:noFill/>
          <a:ln w="9525">
            <a:noFill/>
            <a:miter lim="800000"/>
            <a:headEnd/>
            <a:tailEnd/>
          </a:ln>
        </p:spPr>
        <p:txBody>
          <a:bodyPr/>
          <a:lstStyle/>
          <a:p>
            <a:pPr marL="469900" indent="-469900" eaLnBrk="0" hangingPunct="0">
              <a:spcBef>
                <a:spcPct val="20000"/>
              </a:spcBef>
              <a:buClr>
                <a:schemeClr val="bg2"/>
              </a:buClr>
              <a:buSzPct val="70000"/>
              <a:buFont typeface="Wingdings" pitchFamily="2" charset="2"/>
              <a:buChar char="o"/>
            </a:pPr>
            <a:r>
              <a:rPr lang="en-US" sz="2800" b="0" dirty="0">
                <a:latin typeface="Arial" pitchFamily="34" charset="0"/>
              </a:rPr>
              <a:t>The relationship of </a:t>
            </a:r>
            <a:r>
              <a:rPr lang="en-US" sz="2800" dirty="0" smtClean="0">
                <a:latin typeface="Arial" pitchFamily="34" charset="0"/>
              </a:rPr>
              <a:t>each </a:t>
            </a:r>
            <a:r>
              <a:rPr lang="en-US" sz="2800" b="0" dirty="0" smtClean="0">
                <a:latin typeface="Arial" pitchFamily="34" charset="0"/>
              </a:rPr>
              <a:t>AE </a:t>
            </a:r>
            <a:r>
              <a:rPr lang="en-US" sz="2800" b="0" dirty="0">
                <a:latin typeface="Arial" pitchFamily="34" charset="0"/>
              </a:rPr>
              <a:t>to study product must be assessed as</a:t>
            </a:r>
            <a:r>
              <a:rPr lang="en-US" sz="2800" b="0" dirty="0" smtClean="0">
                <a:latin typeface="Arial" pitchFamily="34" charset="0"/>
              </a:rPr>
              <a:t>:</a:t>
            </a:r>
          </a:p>
          <a:p>
            <a:pPr marL="469900" indent="-469900" eaLnBrk="0" hangingPunct="0">
              <a:spcBef>
                <a:spcPct val="20000"/>
              </a:spcBef>
              <a:buClr>
                <a:schemeClr val="bg2"/>
              </a:buClr>
              <a:buSzPct val="70000"/>
              <a:buFont typeface="Wingdings" pitchFamily="2" charset="2"/>
              <a:buChar char="o"/>
            </a:pPr>
            <a:endParaRPr lang="en-US" sz="2800" b="0" dirty="0">
              <a:latin typeface="Arial" pitchFamily="34" charset="0"/>
            </a:endParaRPr>
          </a:p>
          <a:p>
            <a:pPr marL="908050" lvl="1" indent="-436563" eaLnBrk="0" hangingPunct="0">
              <a:spcBef>
                <a:spcPct val="20000"/>
              </a:spcBef>
              <a:buClr>
                <a:schemeClr val="accent2"/>
              </a:buClr>
              <a:buSzPct val="75000"/>
              <a:buFont typeface="Wingdings" pitchFamily="2" charset="2"/>
              <a:buChar char="n"/>
            </a:pPr>
            <a:r>
              <a:rPr lang="en-US" sz="2800" b="0" dirty="0" smtClean="0">
                <a:latin typeface="Arial" pitchFamily="34" charset="0"/>
              </a:rPr>
              <a:t>Related</a:t>
            </a:r>
          </a:p>
          <a:p>
            <a:pPr marL="908050" lvl="1" indent="-436563" eaLnBrk="0" hangingPunct="0">
              <a:spcBef>
                <a:spcPct val="20000"/>
              </a:spcBef>
              <a:buClr>
                <a:schemeClr val="accent2"/>
              </a:buClr>
              <a:buSzPct val="75000"/>
              <a:buFont typeface="Wingdings" pitchFamily="2" charset="2"/>
              <a:buChar char="n"/>
            </a:pPr>
            <a:r>
              <a:rPr lang="en-US" sz="2800" dirty="0" smtClean="0">
                <a:latin typeface="Arial" pitchFamily="34" charset="0"/>
              </a:rPr>
              <a:t>Not Related</a:t>
            </a:r>
            <a:endParaRPr lang="en-US" sz="2000" b="0" dirty="0">
              <a:latin typeface="Arial" pitchFamily="34" charset="0"/>
            </a:endParaRPr>
          </a:p>
        </p:txBody>
      </p:sp>
      <p:sp>
        <p:nvSpPr>
          <p:cNvPr id="373763" name="Rectangle 4"/>
          <p:cNvSpPr>
            <a:spLocks noGrp="1" noChangeArrowheads="1"/>
          </p:cNvSpPr>
          <p:nvPr>
            <p:ph type="title"/>
          </p:nvPr>
        </p:nvSpPr>
        <p:spPr>
          <a:xfrm>
            <a:off x="304800" y="609600"/>
            <a:ext cx="8610600" cy="762000"/>
          </a:xfrm>
        </p:spPr>
        <p:txBody>
          <a:bodyPr>
            <a:normAutofit/>
          </a:bodyPr>
          <a:lstStyle/>
          <a:p>
            <a:r>
              <a:rPr lang="en-US" dirty="0" smtClean="0"/>
              <a:t>Relationship to Study Product </a:t>
            </a:r>
          </a:p>
        </p:txBody>
      </p:sp>
    </p:spTree>
    <p:custDataLst>
      <p:tags r:id="rId1"/>
    </p:custDataLst>
    <p:extLst>
      <p:ext uri="{BB962C8B-B14F-4D97-AF65-F5344CB8AC3E}">
        <p14:creationId xmlns:p14="http://schemas.microsoft.com/office/powerpoint/2010/main" val="36669518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3" name="Content Placeholder 2"/>
          <p:cNvSpPr>
            <a:spLocks noGrp="1"/>
          </p:cNvSpPr>
          <p:nvPr>
            <p:ph idx="4294967295"/>
          </p:nvPr>
        </p:nvSpPr>
        <p:spPr>
          <a:xfrm>
            <a:off x="381000" y="1524000"/>
            <a:ext cx="8305800" cy="4724400"/>
          </a:xfrm>
        </p:spPr>
        <p:txBody>
          <a:bodyPr/>
          <a:lstStyle/>
          <a:p>
            <a:pPr marL="342900" indent="-342900"/>
            <a:r>
              <a:rPr lang="en-US" sz="2400" dirty="0" smtClean="0"/>
              <a:t>Pre-clinical and clinical profile of the study products:  protocol, package inserts, investigators brochures, other published information</a:t>
            </a:r>
          </a:p>
          <a:p>
            <a:pPr marL="342900" indent="-342900"/>
            <a:r>
              <a:rPr lang="en-US" sz="2400" dirty="0" smtClean="0"/>
              <a:t>Timing of product use relative to onset, resolution, and/or recurrence of the AE</a:t>
            </a:r>
          </a:p>
          <a:p>
            <a:pPr marL="342900" indent="-342900"/>
            <a:r>
              <a:rPr lang="en-US" sz="2400" dirty="0" smtClean="0"/>
              <a:t>Likelihood of observing the AE in the study population in the absence of product use</a:t>
            </a:r>
          </a:p>
          <a:p>
            <a:pPr marL="342900" indent="-342900"/>
            <a:r>
              <a:rPr lang="en-US" sz="2400" dirty="0" smtClean="0"/>
              <a:t>Presence of other conditions or exposures that could have caused the AE </a:t>
            </a:r>
          </a:p>
          <a:p>
            <a:pPr marL="342900" indent="-342900"/>
            <a:r>
              <a:rPr lang="en-US" sz="2400" dirty="0" smtClean="0"/>
              <a:t>Clinical judgment, including judgment of biologic plausibility</a:t>
            </a:r>
          </a:p>
        </p:txBody>
      </p:sp>
      <p:sp>
        <p:nvSpPr>
          <p:cNvPr id="376834" name="Title 1"/>
          <p:cNvSpPr>
            <a:spLocks/>
          </p:cNvSpPr>
          <p:nvPr/>
        </p:nvSpPr>
        <p:spPr bwMode="auto">
          <a:xfrm>
            <a:off x="304800" y="457200"/>
            <a:ext cx="8229600" cy="838200"/>
          </a:xfrm>
          <a:prstGeom prst="rect">
            <a:avLst/>
          </a:prstGeom>
          <a:noFill/>
          <a:ln w="9525">
            <a:noFill/>
            <a:miter lim="800000"/>
            <a:headEnd/>
            <a:tailEnd/>
          </a:ln>
        </p:spPr>
        <p:txBody>
          <a:bodyPr anchor="b"/>
          <a:lstStyle/>
          <a:p>
            <a:pPr eaLnBrk="0" hangingPunct="0"/>
            <a:r>
              <a:rPr lang="en-US" sz="4400" dirty="0">
                <a:latin typeface="+mj-lt"/>
              </a:rPr>
              <a:t>Factors to Consider</a:t>
            </a:r>
          </a:p>
        </p:txBody>
      </p:sp>
    </p:spTree>
    <p:custDataLst>
      <p:tags r:id="rId1"/>
    </p:custDataLst>
    <p:extLst>
      <p:ext uri="{BB962C8B-B14F-4D97-AF65-F5344CB8AC3E}">
        <p14:creationId xmlns:p14="http://schemas.microsoft.com/office/powerpoint/2010/main" val="20985355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a:xfrm>
            <a:off x="457200" y="228600"/>
            <a:ext cx="8229600" cy="1143000"/>
          </a:xfrm>
        </p:spPr>
        <p:txBody>
          <a:bodyPr/>
          <a:lstStyle/>
          <a:p>
            <a:r>
              <a:rPr lang="en-US" dirty="0" smtClean="0"/>
              <a:t>Layers of Safety</a:t>
            </a:r>
          </a:p>
        </p:txBody>
      </p:sp>
      <p:sp>
        <p:nvSpPr>
          <p:cNvPr id="17410" name="Rectangle 3"/>
          <p:cNvSpPr>
            <a:spLocks noGrp="1" noChangeArrowheads="1"/>
          </p:cNvSpPr>
          <p:nvPr>
            <p:ph type="body" idx="1"/>
          </p:nvPr>
        </p:nvSpPr>
        <p:spPr>
          <a:xfrm>
            <a:off x="463550" y="1600200"/>
            <a:ext cx="7842250" cy="3048000"/>
          </a:xfrm>
        </p:spPr>
        <p:txBody>
          <a:bodyPr>
            <a:normAutofit lnSpcReduction="10000"/>
          </a:bodyPr>
          <a:lstStyle/>
          <a:p>
            <a:pPr>
              <a:spcBef>
                <a:spcPct val="10000"/>
              </a:spcBef>
            </a:pPr>
            <a:r>
              <a:rPr lang="en-US" sz="2800" dirty="0" smtClean="0"/>
              <a:t>Study participants</a:t>
            </a:r>
          </a:p>
          <a:p>
            <a:pPr>
              <a:spcBef>
                <a:spcPct val="10000"/>
              </a:spcBef>
            </a:pPr>
            <a:r>
              <a:rPr lang="en-US" sz="2800" dirty="0" smtClean="0"/>
              <a:t>Study site staff team</a:t>
            </a:r>
          </a:p>
          <a:p>
            <a:pPr>
              <a:spcBef>
                <a:spcPct val="10000"/>
              </a:spcBef>
            </a:pPr>
            <a:r>
              <a:rPr lang="en-US" sz="2800" dirty="0" smtClean="0"/>
              <a:t>Clinical affairs staff at SCHARP</a:t>
            </a:r>
          </a:p>
          <a:p>
            <a:pPr>
              <a:spcBef>
                <a:spcPct val="10000"/>
              </a:spcBef>
            </a:pPr>
            <a:r>
              <a:rPr lang="en-US" sz="2800" dirty="0" smtClean="0"/>
              <a:t>MTN-020 </a:t>
            </a:r>
            <a:r>
              <a:rPr lang="en-US" sz="2800" dirty="0"/>
              <a:t>P</a:t>
            </a:r>
            <a:r>
              <a:rPr lang="en-US" sz="2800" dirty="0" smtClean="0"/>
              <a:t>rotocol Safety Review Team (PSRT)</a:t>
            </a:r>
          </a:p>
          <a:p>
            <a:pPr>
              <a:spcBef>
                <a:spcPct val="10000"/>
              </a:spcBef>
            </a:pPr>
            <a:r>
              <a:rPr lang="en-US" sz="2800" dirty="0" smtClean="0"/>
              <a:t>NIAID Vaccine and Prevention Data and Safety Monitoring Board (DSMB) site  </a:t>
            </a:r>
          </a:p>
        </p:txBody>
      </p:sp>
    </p:spTree>
    <p:custDataLst>
      <p:tags r:id="rId1"/>
    </p:custDataLst>
    <p:extLst>
      <p:ext uri="{BB962C8B-B14F-4D97-AF65-F5344CB8AC3E}">
        <p14:creationId xmlns:p14="http://schemas.microsoft.com/office/powerpoint/2010/main" val="223540598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89" name="Rectangle 2"/>
          <p:cNvSpPr>
            <a:spLocks noGrp="1" noChangeArrowheads="1"/>
          </p:cNvSpPr>
          <p:nvPr>
            <p:ph type="body" idx="1"/>
          </p:nvPr>
        </p:nvSpPr>
        <p:spPr>
          <a:xfrm>
            <a:off x="381000" y="1828800"/>
            <a:ext cx="8229600" cy="4302125"/>
          </a:xfrm>
        </p:spPr>
        <p:txBody>
          <a:bodyPr/>
          <a:lstStyle/>
          <a:p>
            <a:r>
              <a:rPr lang="en-US" sz="2800" smtClean="0"/>
              <a:t>All AEs – reportable and not reportable – must be followed clinically until the AE resolves or stabilizes</a:t>
            </a:r>
          </a:p>
          <a:p>
            <a:r>
              <a:rPr lang="en-US" sz="2800" smtClean="0"/>
              <a:t>Resolution = return to baseline severity grade</a:t>
            </a:r>
          </a:p>
          <a:p>
            <a:r>
              <a:rPr lang="en-US" sz="2800" smtClean="0"/>
              <a:t>Stabilization = persistence at a severity grade above baseline for 3 consecutive monthly evaluations</a:t>
            </a:r>
          </a:p>
        </p:txBody>
      </p:sp>
      <p:sp>
        <p:nvSpPr>
          <p:cNvPr id="396290" name="Rectangle 5"/>
          <p:cNvSpPr>
            <a:spLocks noGrp="1" noChangeArrowheads="1"/>
          </p:cNvSpPr>
          <p:nvPr>
            <p:ph type="title"/>
          </p:nvPr>
        </p:nvSpPr>
        <p:spPr>
          <a:xfrm>
            <a:off x="304800" y="609600"/>
            <a:ext cx="8610600" cy="762000"/>
          </a:xfrm>
        </p:spPr>
        <p:txBody>
          <a:bodyPr/>
          <a:lstStyle/>
          <a:p>
            <a:r>
              <a:rPr lang="en-US" dirty="0" smtClean="0"/>
              <a:t>AE Outcome</a:t>
            </a:r>
          </a:p>
        </p:txBody>
      </p:sp>
    </p:spTree>
    <p:custDataLst>
      <p:tags r:id="rId1"/>
    </p:custDataLst>
    <p:extLst>
      <p:ext uri="{BB962C8B-B14F-4D97-AF65-F5344CB8AC3E}">
        <p14:creationId xmlns:p14="http://schemas.microsoft.com/office/powerpoint/2010/main" val="28682378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8337" name="Rectangle 2"/>
          <p:cNvSpPr>
            <a:spLocks noGrp="1" noChangeArrowheads="1"/>
          </p:cNvSpPr>
          <p:nvPr>
            <p:ph type="body" idx="1"/>
          </p:nvPr>
        </p:nvSpPr>
        <p:spPr>
          <a:xfrm>
            <a:off x="381000" y="1828800"/>
            <a:ext cx="8229600" cy="4302125"/>
          </a:xfrm>
        </p:spPr>
        <p:txBody>
          <a:bodyPr/>
          <a:lstStyle/>
          <a:p>
            <a:r>
              <a:rPr lang="en-US" sz="2800" smtClean="0"/>
              <a:t>At each visit, an authorized study clinician should review all previously reported ongoing AEs to evaluate their current status</a:t>
            </a:r>
          </a:p>
          <a:p>
            <a:r>
              <a:rPr lang="en-US" sz="2800" smtClean="0"/>
              <a:t>Oftentimes the outcome of an AE will not be available when the AE is first documented</a:t>
            </a:r>
          </a:p>
          <a:p>
            <a:r>
              <a:rPr lang="en-US" sz="2800" smtClean="0"/>
              <a:t>In such cases, documentation should be updated when the final outcome becomes available</a:t>
            </a:r>
          </a:p>
        </p:txBody>
      </p:sp>
      <p:sp>
        <p:nvSpPr>
          <p:cNvPr id="398338" name="Rectangle 3"/>
          <p:cNvSpPr>
            <a:spLocks noGrp="1" noChangeArrowheads="1"/>
          </p:cNvSpPr>
          <p:nvPr>
            <p:ph type="title"/>
          </p:nvPr>
        </p:nvSpPr>
        <p:spPr>
          <a:xfrm>
            <a:off x="304800" y="609600"/>
            <a:ext cx="8610600" cy="762000"/>
          </a:xfrm>
        </p:spPr>
        <p:txBody>
          <a:bodyPr/>
          <a:lstStyle/>
          <a:p>
            <a:r>
              <a:rPr lang="en-US" dirty="0" smtClean="0"/>
              <a:t>AE Outcome</a:t>
            </a:r>
          </a:p>
        </p:txBody>
      </p:sp>
    </p:spTree>
    <p:custDataLst>
      <p:tags r:id="rId1"/>
    </p:custDataLst>
    <p:extLst>
      <p:ext uri="{BB962C8B-B14F-4D97-AF65-F5344CB8AC3E}">
        <p14:creationId xmlns:p14="http://schemas.microsoft.com/office/powerpoint/2010/main" val="42334063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0385" name="Rectangle 2"/>
          <p:cNvSpPr>
            <a:spLocks noGrp="1" noChangeArrowheads="1"/>
          </p:cNvSpPr>
          <p:nvPr>
            <p:ph type="body" idx="1"/>
          </p:nvPr>
        </p:nvSpPr>
        <p:spPr>
          <a:xfrm>
            <a:off x="381000" y="1828800"/>
            <a:ext cx="7997825" cy="4302125"/>
          </a:xfrm>
        </p:spPr>
        <p:txBody>
          <a:bodyPr/>
          <a:lstStyle/>
          <a:p>
            <a:r>
              <a:rPr lang="en-US" sz="2800" smtClean="0"/>
              <a:t>If an AE increases in severity or frequency, the higher grade AE must be documented (and reported) as a new AE</a:t>
            </a:r>
          </a:p>
          <a:p>
            <a:pPr>
              <a:spcBef>
                <a:spcPct val="50000"/>
              </a:spcBef>
            </a:pPr>
            <a:r>
              <a:rPr lang="en-US" sz="2800" smtClean="0"/>
              <a:t>If an AE completely resolves and then recurs at a later date, the second occurrence must be documented (and reported) as a new AE</a:t>
            </a:r>
          </a:p>
        </p:txBody>
      </p:sp>
      <p:sp>
        <p:nvSpPr>
          <p:cNvPr id="400386" name="Rectangle 5"/>
          <p:cNvSpPr>
            <a:spLocks noGrp="1" noChangeArrowheads="1"/>
          </p:cNvSpPr>
          <p:nvPr>
            <p:ph type="title"/>
          </p:nvPr>
        </p:nvSpPr>
        <p:spPr>
          <a:xfrm>
            <a:off x="304800" y="609600"/>
            <a:ext cx="8610600" cy="762000"/>
          </a:xfrm>
        </p:spPr>
        <p:txBody>
          <a:bodyPr/>
          <a:lstStyle/>
          <a:p>
            <a:r>
              <a:rPr lang="en-US" dirty="0" smtClean="0"/>
              <a:t>AE Outcome</a:t>
            </a:r>
          </a:p>
        </p:txBody>
      </p:sp>
    </p:spTree>
    <p:custDataLst>
      <p:tags r:id="rId1"/>
    </p:custDataLst>
    <p:extLst>
      <p:ext uri="{BB962C8B-B14F-4D97-AF65-F5344CB8AC3E}">
        <p14:creationId xmlns:p14="http://schemas.microsoft.com/office/powerpoint/2010/main" val="20438264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1889" name="Rectangle 3"/>
          <p:cNvSpPr>
            <a:spLocks noChangeArrowheads="1"/>
          </p:cNvSpPr>
          <p:nvPr/>
        </p:nvSpPr>
        <p:spPr bwMode="auto">
          <a:xfrm>
            <a:off x="381000" y="1600200"/>
            <a:ext cx="7924800" cy="457200"/>
          </a:xfrm>
          <a:prstGeom prst="rect">
            <a:avLst/>
          </a:prstGeom>
          <a:noFill/>
          <a:ln w="9525">
            <a:noFill/>
            <a:miter lim="800000"/>
            <a:headEnd/>
            <a:tailEnd/>
          </a:ln>
        </p:spPr>
        <p:txBody>
          <a:bodyPr/>
          <a:lstStyle/>
          <a:p>
            <a:pPr marL="114300" lvl="1" eaLnBrk="0" hangingPunct="0">
              <a:spcBef>
                <a:spcPct val="20000"/>
              </a:spcBef>
              <a:buClr>
                <a:schemeClr val="accent2"/>
              </a:buClr>
              <a:buSzPct val="75000"/>
              <a:buFont typeface="Wingdings" pitchFamily="2" charset="2"/>
              <a:buNone/>
            </a:pPr>
            <a:r>
              <a:rPr lang="en-US" sz="2400" i="1">
                <a:latin typeface="Arial" pitchFamily="34" charset="0"/>
              </a:rPr>
              <a:t>Any untoward medical occurrence that at any dose:</a:t>
            </a:r>
          </a:p>
          <a:p>
            <a:pPr marL="114300" lvl="1" eaLnBrk="0" hangingPunct="0">
              <a:spcBef>
                <a:spcPct val="20000"/>
              </a:spcBef>
              <a:buClr>
                <a:schemeClr val="accent2"/>
              </a:buClr>
              <a:buSzPct val="75000"/>
              <a:buFont typeface="Wingdings" pitchFamily="2" charset="2"/>
              <a:buNone/>
            </a:pPr>
            <a:endParaRPr lang="en-US" sz="2400" i="1">
              <a:latin typeface="Arial" pitchFamily="34" charset="0"/>
            </a:endParaRPr>
          </a:p>
        </p:txBody>
      </p:sp>
      <p:sp>
        <p:nvSpPr>
          <p:cNvPr id="421890" name="Rectangle 4"/>
          <p:cNvSpPr>
            <a:spLocks noChangeArrowheads="1"/>
          </p:cNvSpPr>
          <p:nvPr/>
        </p:nvSpPr>
        <p:spPr bwMode="auto">
          <a:xfrm>
            <a:off x="533400" y="2057400"/>
            <a:ext cx="7696200" cy="2743200"/>
          </a:xfrm>
          <a:prstGeom prst="rect">
            <a:avLst/>
          </a:prstGeom>
          <a:noFill/>
          <a:ln w="9525">
            <a:noFill/>
            <a:miter lim="800000"/>
            <a:headEnd/>
            <a:tailEnd/>
          </a:ln>
        </p:spPr>
        <p:txBody>
          <a:bodyPr/>
          <a:lstStyle/>
          <a:p>
            <a:pPr marL="469900" indent="-469900" eaLnBrk="0" hangingPunct="0">
              <a:buClr>
                <a:schemeClr val="bg2"/>
              </a:buClr>
              <a:buSzPct val="70000"/>
              <a:buFont typeface="Wingdings" pitchFamily="2" charset="2"/>
              <a:buChar char="o"/>
            </a:pPr>
            <a:r>
              <a:rPr lang="en-US" sz="2400" i="1" dirty="0">
                <a:latin typeface="Arial" pitchFamily="34" charset="0"/>
              </a:rPr>
              <a:t>Results in death</a:t>
            </a:r>
          </a:p>
          <a:p>
            <a:pPr marL="469900" indent="-469900" eaLnBrk="0" hangingPunct="0">
              <a:buClr>
                <a:schemeClr val="bg2"/>
              </a:buClr>
              <a:buSzPct val="70000"/>
              <a:buFont typeface="Wingdings" pitchFamily="2" charset="2"/>
              <a:buChar char="o"/>
            </a:pPr>
            <a:r>
              <a:rPr lang="en-US" sz="2400" i="1" dirty="0">
                <a:latin typeface="Arial" pitchFamily="34" charset="0"/>
              </a:rPr>
              <a:t>Is life-threatening</a:t>
            </a:r>
          </a:p>
          <a:p>
            <a:pPr marL="469900" indent="-469900" eaLnBrk="0" hangingPunct="0">
              <a:buClr>
                <a:schemeClr val="bg2"/>
              </a:buClr>
              <a:buSzPct val="70000"/>
              <a:buFont typeface="Wingdings" pitchFamily="2" charset="2"/>
              <a:buChar char="o"/>
            </a:pPr>
            <a:r>
              <a:rPr lang="en-US" sz="2400" i="1" dirty="0">
                <a:latin typeface="Arial" pitchFamily="34" charset="0"/>
              </a:rPr>
              <a:t>Requires inpatient hospitalization or prolongation of existing hospitalization</a:t>
            </a:r>
          </a:p>
          <a:p>
            <a:pPr marL="469900" indent="-469900" eaLnBrk="0" hangingPunct="0">
              <a:buClr>
                <a:schemeClr val="bg2"/>
              </a:buClr>
              <a:buSzPct val="70000"/>
              <a:buFont typeface="Wingdings" pitchFamily="2" charset="2"/>
              <a:buChar char="o"/>
            </a:pPr>
            <a:r>
              <a:rPr lang="en-US" sz="2400" i="1" dirty="0">
                <a:latin typeface="Arial" pitchFamily="34" charset="0"/>
              </a:rPr>
              <a:t>Results in persistent or significant disability/ incapacity</a:t>
            </a:r>
          </a:p>
          <a:p>
            <a:pPr marL="469900" indent="-469900" eaLnBrk="0" hangingPunct="0">
              <a:buClr>
                <a:schemeClr val="bg2"/>
              </a:buClr>
              <a:buSzPct val="70000"/>
              <a:buFont typeface="Wingdings" pitchFamily="2" charset="2"/>
              <a:buChar char="o"/>
            </a:pPr>
            <a:r>
              <a:rPr lang="en-US" sz="2400" i="1" dirty="0">
                <a:latin typeface="Arial" pitchFamily="34" charset="0"/>
              </a:rPr>
              <a:t>Is a congenital anomaly/birth defect</a:t>
            </a:r>
            <a:endParaRPr lang="en-US" sz="2400" i="1" dirty="0">
              <a:latin typeface="Arial" pitchFamily="34" charset="0"/>
              <a:cs typeface="Times New Roman" pitchFamily="18" charset="0"/>
            </a:endParaRPr>
          </a:p>
          <a:p>
            <a:pPr marL="908050" lvl="1" indent="-436563" eaLnBrk="0" hangingPunct="0">
              <a:buClr>
                <a:schemeClr val="accent2"/>
              </a:buClr>
              <a:buSzPct val="75000"/>
              <a:buFont typeface="Wingdings" pitchFamily="2" charset="2"/>
              <a:buNone/>
            </a:pPr>
            <a:endParaRPr lang="en-US" sz="2400" i="1" dirty="0">
              <a:latin typeface="Arial" pitchFamily="34" charset="0"/>
              <a:cs typeface="Times New Roman" pitchFamily="18" charset="0"/>
            </a:endParaRPr>
          </a:p>
        </p:txBody>
      </p:sp>
      <p:sp>
        <p:nvSpPr>
          <p:cNvPr id="421891" name="Rectangle 7"/>
          <p:cNvSpPr>
            <a:spLocks noGrp="1" noChangeArrowheads="1"/>
          </p:cNvSpPr>
          <p:nvPr>
            <p:ph type="title"/>
          </p:nvPr>
        </p:nvSpPr>
        <p:spPr>
          <a:xfrm>
            <a:off x="304800" y="457200"/>
            <a:ext cx="8610600" cy="914400"/>
          </a:xfrm>
        </p:spPr>
        <p:txBody>
          <a:bodyPr/>
          <a:lstStyle/>
          <a:p>
            <a:r>
              <a:rPr lang="en-US" sz="4000" dirty="0" smtClean="0"/>
              <a:t>Definition: Serious Adverse Event</a:t>
            </a:r>
          </a:p>
        </p:txBody>
      </p:sp>
      <p:sp>
        <p:nvSpPr>
          <p:cNvPr id="114696" name="Rectangle 8"/>
          <p:cNvSpPr>
            <a:spLocks noChangeArrowheads="1"/>
          </p:cNvSpPr>
          <p:nvPr/>
        </p:nvSpPr>
        <p:spPr bwMode="auto">
          <a:xfrm>
            <a:off x="457200" y="4876800"/>
            <a:ext cx="7924800" cy="2362200"/>
          </a:xfrm>
          <a:prstGeom prst="rect">
            <a:avLst/>
          </a:prstGeom>
          <a:noFill/>
          <a:ln w="9525">
            <a:noFill/>
            <a:miter lim="800000"/>
            <a:headEnd/>
            <a:tailEnd/>
          </a:ln>
        </p:spPr>
        <p:txBody>
          <a:bodyPr/>
          <a:lstStyle/>
          <a:p>
            <a:pPr marL="114300" lvl="1" eaLnBrk="0" hangingPunct="0">
              <a:spcBef>
                <a:spcPct val="20000"/>
              </a:spcBef>
              <a:buClr>
                <a:schemeClr val="accent2"/>
              </a:buClr>
              <a:buSzPct val="75000"/>
              <a:buFont typeface="Wingdings" pitchFamily="2" charset="2"/>
              <a:buNone/>
            </a:pPr>
            <a:r>
              <a:rPr lang="en-US" sz="2200" i="1">
                <a:latin typeface="Arial" pitchFamily="34" charset="0"/>
              </a:rPr>
              <a:t>Important medical events that may not be immediately life-threatening or result in death or hospitalization, but may jeopardize the participant or may require intervention to prevent one of the above-listed outcomes, also may be considered serious. </a:t>
            </a:r>
            <a:endParaRPr lang="en-US" sz="2200">
              <a:latin typeface="Arial" pitchFamily="34" charset="0"/>
            </a:endParaRPr>
          </a:p>
        </p:txBody>
      </p:sp>
    </p:spTree>
    <p:custDataLst>
      <p:tags r:id="rId1"/>
    </p:custDataLst>
    <p:extLst>
      <p:ext uri="{BB962C8B-B14F-4D97-AF65-F5344CB8AC3E}">
        <p14:creationId xmlns:p14="http://schemas.microsoft.com/office/powerpoint/2010/main" val="126224171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46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3937" name="Rectangle 3"/>
          <p:cNvSpPr>
            <a:spLocks noChangeArrowheads="1"/>
          </p:cNvSpPr>
          <p:nvPr/>
        </p:nvSpPr>
        <p:spPr bwMode="auto">
          <a:xfrm>
            <a:off x="457200" y="1676400"/>
            <a:ext cx="7924800" cy="3962400"/>
          </a:xfrm>
          <a:prstGeom prst="rect">
            <a:avLst/>
          </a:prstGeom>
          <a:noFill/>
          <a:ln w="9525">
            <a:noFill/>
            <a:miter lim="800000"/>
            <a:headEnd/>
            <a:tailEnd/>
          </a:ln>
        </p:spPr>
        <p:txBody>
          <a:bodyPr/>
          <a:lstStyle/>
          <a:p>
            <a:pPr marL="457200" indent="-457200" eaLnBrk="0" hangingPunct="0">
              <a:spcBef>
                <a:spcPct val="20000"/>
              </a:spcBef>
              <a:buClr>
                <a:schemeClr val="bg2"/>
              </a:buClr>
              <a:buSzPct val="70000"/>
              <a:buFont typeface="Wingdings" pitchFamily="2" charset="2"/>
              <a:buChar char="o"/>
            </a:pPr>
            <a:r>
              <a:rPr lang="en-US" sz="2800" b="0">
                <a:latin typeface="Arial" pitchFamily="34" charset="0"/>
              </a:rPr>
              <a:t>Seriousness </a:t>
            </a:r>
            <a:r>
              <a:rPr lang="en-US" sz="2800" b="0">
                <a:latin typeface="Arial" pitchFamily="34" charset="0"/>
                <a:cs typeface="Arial" pitchFamily="34" charset="0"/>
              </a:rPr>
              <a:t>≠ severity</a:t>
            </a:r>
          </a:p>
          <a:p>
            <a:pPr marL="457200" indent="-457200" eaLnBrk="0" hangingPunct="0">
              <a:spcBef>
                <a:spcPct val="20000"/>
              </a:spcBef>
              <a:buClr>
                <a:schemeClr val="bg2"/>
              </a:buClr>
              <a:buSzPct val="70000"/>
              <a:buFont typeface="Wingdings" pitchFamily="2" charset="2"/>
              <a:buChar char="o"/>
            </a:pPr>
            <a:r>
              <a:rPr lang="en-US" sz="2800" b="0">
                <a:latin typeface="Arial" pitchFamily="34" charset="0"/>
              </a:rPr>
              <a:t>SAEs are a subset of all AEs</a:t>
            </a:r>
          </a:p>
          <a:p>
            <a:pPr marL="457200" indent="-457200" eaLnBrk="0" hangingPunct="0">
              <a:spcBef>
                <a:spcPct val="20000"/>
              </a:spcBef>
              <a:buClr>
                <a:schemeClr val="bg2"/>
              </a:buClr>
              <a:buSzPct val="70000"/>
              <a:buFont typeface="Wingdings" pitchFamily="2" charset="2"/>
              <a:buChar char="o"/>
            </a:pPr>
            <a:r>
              <a:rPr lang="en-US" sz="2800" b="0">
                <a:latin typeface="Arial" pitchFamily="34" charset="0"/>
              </a:rPr>
              <a:t>All SAEs are reportable on AE Log forms</a:t>
            </a:r>
          </a:p>
          <a:p>
            <a:pPr marL="457200" indent="-457200" eaLnBrk="0" hangingPunct="0">
              <a:spcBef>
                <a:spcPct val="20000"/>
              </a:spcBef>
              <a:buClr>
                <a:schemeClr val="bg2"/>
              </a:buClr>
              <a:buSzPct val="70000"/>
              <a:buFont typeface="Wingdings" pitchFamily="2" charset="2"/>
              <a:buChar char="o"/>
            </a:pPr>
            <a:r>
              <a:rPr lang="en-US" sz="2800" b="0">
                <a:latin typeface="Arial" pitchFamily="34" charset="0"/>
              </a:rPr>
              <a:t>All AEs must be assessed by authorized study staff to determine whether they meet the definition of serious </a:t>
            </a:r>
            <a:r>
              <a:rPr lang="en-US" sz="2800" b="0">
                <a:latin typeface="Arial" pitchFamily="34" charset="0"/>
                <a:sym typeface="Symbol" pitchFamily="18" charset="2"/>
              </a:rPr>
              <a:t> source document and record on AE Log </a:t>
            </a:r>
            <a:r>
              <a:rPr lang="en-US" sz="2800" b="0">
                <a:latin typeface="Arial" pitchFamily="34" charset="0"/>
              </a:rPr>
              <a:t>form</a:t>
            </a:r>
          </a:p>
          <a:p>
            <a:pPr marL="571500" lvl="1" eaLnBrk="0" hangingPunct="0">
              <a:spcBef>
                <a:spcPct val="20000"/>
              </a:spcBef>
              <a:buClr>
                <a:schemeClr val="accent2"/>
              </a:buClr>
              <a:buSzPct val="75000"/>
              <a:buFont typeface="Wingdings" pitchFamily="2" charset="2"/>
              <a:buNone/>
            </a:pPr>
            <a:endParaRPr lang="en-US" sz="2800" b="0">
              <a:latin typeface="Arial" pitchFamily="34" charset="0"/>
            </a:endParaRPr>
          </a:p>
        </p:txBody>
      </p:sp>
      <p:sp>
        <p:nvSpPr>
          <p:cNvPr id="423938" name="Rectangle 5"/>
          <p:cNvSpPr>
            <a:spLocks noGrp="1" noChangeArrowheads="1"/>
          </p:cNvSpPr>
          <p:nvPr>
            <p:ph type="title"/>
          </p:nvPr>
        </p:nvSpPr>
        <p:spPr>
          <a:xfrm>
            <a:off x="304800" y="457200"/>
            <a:ext cx="8229600" cy="914400"/>
          </a:xfrm>
        </p:spPr>
        <p:txBody>
          <a:bodyPr/>
          <a:lstStyle/>
          <a:p>
            <a:r>
              <a:rPr lang="en-US" sz="4000" dirty="0" smtClean="0"/>
              <a:t>Seriousness of Adverse Events</a:t>
            </a:r>
          </a:p>
        </p:txBody>
      </p:sp>
    </p:spTree>
    <p:custDataLst>
      <p:tags r:id="rId1"/>
    </p:custDataLst>
    <p:extLst>
      <p:ext uri="{BB962C8B-B14F-4D97-AF65-F5344CB8AC3E}">
        <p14:creationId xmlns:p14="http://schemas.microsoft.com/office/powerpoint/2010/main" val="1185882529"/>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09" name="Rectangle 2"/>
          <p:cNvSpPr>
            <a:spLocks noChangeArrowheads="1"/>
          </p:cNvSpPr>
          <p:nvPr/>
        </p:nvSpPr>
        <p:spPr bwMode="auto">
          <a:xfrm>
            <a:off x="609600" y="1600200"/>
            <a:ext cx="7924800" cy="1752600"/>
          </a:xfrm>
          <a:prstGeom prst="rect">
            <a:avLst/>
          </a:prstGeom>
          <a:noFill/>
          <a:ln w="9525">
            <a:noFill/>
            <a:miter lim="800000"/>
            <a:headEnd/>
            <a:tailEnd/>
          </a:ln>
        </p:spPr>
        <p:txBody>
          <a:bodyPr/>
          <a:lstStyle/>
          <a:p>
            <a:pPr eaLnBrk="0" hangingPunct="0"/>
            <a:r>
              <a:rPr lang="en-US" sz="2800" i="1" dirty="0">
                <a:latin typeface="Arial" pitchFamily="34" charset="0"/>
              </a:rPr>
              <a:t>AE that meets criteria in the study protocol for additional reporting for rapid review and assessment by DAIDS</a:t>
            </a:r>
          </a:p>
          <a:p>
            <a:pPr eaLnBrk="0" hangingPunct="0"/>
            <a:endParaRPr lang="en-US" sz="2800" i="1" dirty="0">
              <a:latin typeface="Arial" pitchFamily="34" charset="0"/>
            </a:endParaRPr>
          </a:p>
          <a:p>
            <a:pPr eaLnBrk="0" hangingPunct="0"/>
            <a:r>
              <a:rPr lang="en-US" sz="2800" i="1" dirty="0" smtClean="0">
                <a:latin typeface="Arial" pitchFamily="34" charset="0"/>
              </a:rPr>
              <a:t>Reporting period begins once the participant is randomized and continues through the final study visit (Study Exit/Termination Visit)</a:t>
            </a:r>
          </a:p>
          <a:p>
            <a:pPr eaLnBrk="0" hangingPunct="0"/>
            <a:endParaRPr lang="en-US" sz="2800" i="1" dirty="0">
              <a:latin typeface="Arial" pitchFamily="34" charset="0"/>
            </a:endParaRPr>
          </a:p>
          <a:p>
            <a:pPr eaLnBrk="0" hangingPunct="0"/>
            <a:r>
              <a:rPr lang="en-US" sz="2800" i="1" dirty="0" smtClean="0">
                <a:latin typeface="Arial" pitchFamily="34" charset="0"/>
              </a:rPr>
              <a:t>Only suspected, unexpected serious adverse reactions (SUSARs) as defined in Version 2.0 of the EAE Manual will be reported to DAIDS NEED TO CHECK ABOVE</a:t>
            </a:r>
            <a:endParaRPr lang="en-US" sz="2800" i="1" dirty="0">
              <a:latin typeface="Arial" pitchFamily="34" charset="0"/>
            </a:endParaRPr>
          </a:p>
          <a:p>
            <a:pPr eaLnBrk="0" hangingPunct="0"/>
            <a:endParaRPr lang="en-US" sz="2800" i="1" dirty="0">
              <a:latin typeface="Arial" pitchFamily="34" charset="0"/>
            </a:endParaRPr>
          </a:p>
        </p:txBody>
      </p:sp>
      <p:sp>
        <p:nvSpPr>
          <p:cNvPr id="427010" name="Rectangle 4"/>
          <p:cNvSpPr>
            <a:spLocks noGrp="1" noChangeArrowheads="1"/>
          </p:cNvSpPr>
          <p:nvPr>
            <p:ph type="title"/>
          </p:nvPr>
        </p:nvSpPr>
        <p:spPr>
          <a:xfrm>
            <a:off x="304800" y="457200"/>
            <a:ext cx="8610600" cy="914400"/>
          </a:xfrm>
        </p:spPr>
        <p:txBody>
          <a:bodyPr/>
          <a:lstStyle/>
          <a:p>
            <a:r>
              <a:rPr lang="en-US" sz="3600" dirty="0" smtClean="0"/>
              <a:t>Expedited Adverse Event</a:t>
            </a:r>
          </a:p>
        </p:txBody>
      </p:sp>
    </p:spTree>
    <p:custDataLst>
      <p:tags r:id="rId1"/>
    </p:custDataLst>
    <p:extLst>
      <p:ext uri="{BB962C8B-B14F-4D97-AF65-F5344CB8AC3E}">
        <p14:creationId xmlns:p14="http://schemas.microsoft.com/office/powerpoint/2010/main" val="1568910824"/>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61" name="TPQuestion"/>
          <p:cNvSpPr>
            <a:spLocks noGrp="1" noChangeArrowheads="1"/>
          </p:cNvSpPr>
          <p:nvPr>
            <p:ph type="title"/>
          </p:nvPr>
        </p:nvSpPr>
        <p:spPr>
          <a:xfrm>
            <a:off x="457200" y="274638"/>
            <a:ext cx="8229600" cy="1143000"/>
          </a:xfrm>
        </p:spPr>
        <p:txBody>
          <a:bodyPr/>
          <a:lstStyle/>
          <a:p>
            <a:r>
              <a:rPr lang="en-US" sz="4000" dirty="0" smtClean="0"/>
              <a:t>Let’s Discuss More Adverse Events</a:t>
            </a:r>
          </a:p>
        </p:txBody>
      </p:sp>
      <p:sp>
        <p:nvSpPr>
          <p:cNvPr id="450562" name="Text Box 4"/>
          <p:cNvSpPr txBox="1">
            <a:spLocks noChangeArrowheads="1"/>
          </p:cNvSpPr>
          <p:nvPr/>
        </p:nvSpPr>
        <p:spPr bwMode="auto">
          <a:xfrm>
            <a:off x="669925" y="1714500"/>
            <a:ext cx="7940675" cy="369888"/>
          </a:xfrm>
          <a:prstGeom prst="rect">
            <a:avLst/>
          </a:prstGeom>
          <a:noFill/>
          <a:ln w="9525">
            <a:noFill/>
            <a:miter lim="800000"/>
            <a:headEnd/>
            <a:tailEnd/>
          </a:ln>
        </p:spPr>
        <p:txBody>
          <a:bodyPr>
            <a:spAutoFit/>
          </a:bodyPr>
          <a:lstStyle/>
          <a:p>
            <a:pPr eaLnBrk="0" hangingPunct="0"/>
            <a:endParaRPr lang="en-US"/>
          </a:p>
        </p:txBody>
      </p:sp>
      <p:sp>
        <p:nvSpPr>
          <p:cNvPr id="450563" name="Rectangle 5"/>
          <p:cNvSpPr>
            <a:spLocks noChangeArrowheads="1"/>
          </p:cNvSpPr>
          <p:nvPr/>
        </p:nvSpPr>
        <p:spPr bwMode="auto">
          <a:xfrm>
            <a:off x="304800" y="1600200"/>
            <a:ext cx="8534400" cy="1538883"/>
          </a:xfrm>
          <a:prstGeom prst="rect">
            <a:avLst/>
          </a:prstGeom>
          <a:noFill/>
          <a:ln w="9525">
            <a:noFill/>
            <a:miter lim="800000"/>
            <a:headEnd/>
            <a:tailEnd/>
          </a:ln>
        </p:spPr>
        <p:txBody>
          <a:bodyPr>
            <a:spAutoFit/>
          </a:bodyPr>
          <a:lstStyle/>
          <a:p>
            <a:pPr eaLnBrk="0" hangingPunct="0"/>
            <a:r>
              <a:rPr lang="en-US" sz="2000" i="1" dirty="0">
                <a:latin typeface="Arial" pitchFamily="34" charset="0"/>
              </a:rPr>
              <a:t>Suppose a participant has a grade </a:t>
            </a:r>
            <a:r>
              <a:rPr lang="en-US" sz="2000" i="1" dirty="0" smtClean="0">
                <a:latin typeface="Arial" pitchFamily="34" charset="0"/>
              </a:rPr>
              <a:t>3 </a:t>
            </a:r>
            <a:r>
              <a:rPr lang="en-US" sz="2000" i="1" dirty="0">
                <a:latin typeface="Arial" pitchFamily="34" charset="0"/>
              </a:rPr>
              <a:t>decreased </a:t>
            </a:r>
            <a:r>
              <a:rPr lang="en-US" sz="2000" i="1" dirty="0" smtClean="0">
                <a:latin typeface="Arial" pitchFamily="34" charset="0"/>
              </a:rPr>
              <a:t>hemoglobin at her semi-annual visit</a:t>
            </a:r>
            <a:endParaRPr lang="en-US" sz="2000" i="1" dirty="0">
              <a:latin typeface="Arial" pitchFamily="34" charset="0"/>
            </a:endParaRPr>
          </a:p>
          <a:p>
            <a:pPr eaLnBrk="0" hangingPunct="0"/>
            <a:endParaRPr lang="en-US" sz="2000" i="1" dirty="0">
              <a:latin typeface="Arial" pitchFamily="34" charset="0"/>
            </a:endParaRPr>
          </a:p>
          <a:p>
            <a:pPr eaLnBrk="0" hangingPunct="0"/>
            <a:endParaRPr lang="en-US" sz="1000" i="1" dirty="0">
              <a:latin typeface="Arial" pitchFamily="34" charset="0"/>
            </a:endParaRPr>
          </a:p>
          <a:p>
            <a:pPr eaLnBrk="0" hangingPunct="0"/>
            <a:r>
              <a:rPr lang="en-US" sz="2400" i="1" dirty="0">
                <a:solidFill>
                  <a:schemeClr val="accent2"/>
                </a:solidFill>
                <a:latin typeface="Arial" pitchFamily="34" charset="0"/>
              </a:rPr>
              <a:t>Is this an adverse event?</a:t>
            </a:r>
          </a:p>
        </p:txBody>
      </p:sp>
      <p:sp>
        <p:nvSpPr>
          <p:cNvPr id="450564" name="TPAnswers"/>
          <p:cNvSpPr>
            <a:spLocks noGrp="1" noChangeArrowheads="1"/>
          </p:cNvSpPr>
          <p:nvPr>
            <p:ph type="body" idx="1"/>
            <p:custDataLst>
              <p:tags r:id="rId2"/>
            </p:custDataLst>
          </p:nvPr>
        </p:nvSpPr>
        <p:spPr>
          <a:xfrm>
            <a:off x="304800" y="3276600"/>
            <a:ext cx="5181600" cy="3429000"/>
          </a:xfrm>
        </p:spPr>
        <p:txBody>
          <a:bodyPr/>
          <a:lstStyle/>
          <a:p>
            <a:pPr marL="609600" indent="-609600">
              <a:buFont typeface="Wingdings" pitchFamily="2" charset="2"/>
              <a:buAutoNum type="arabicPeriod"/>
            </a:pPr>
            <a:r>
              <a:rPr lang="en-US" dirty="0" smtClean="0"/>
              <a:t>Yes</a:t>
            </a:r>
          </a:p>
          <a:p>
            <a:pPr marL="609600" indent="-609600">
              <a:buFont typeface="Wingdings" pitchFamily="2" charset="2"/>
              <a:buAutoNum type="arabicPeriod"/>
            </a:pPr>
            <a:r>
              <a:rPr lang="en-US" dirty="0" smtClean="0"/>
              <a:t>No</a:t>
            </a:r>
          </a:p>
          <a:p>
            <a:pPr marL="609600" indent="-609600">
              <a:buFont typeface="Wingdings" pitchFamily="2" charset="2"/>
              <a:buAutoNum type="arabicPeriod"/>
            </a:pPr>
            <a:r>
              <a:rPr lang="en-US" dirty="0" smtClean="0"/>
              <a:t>Not enough information to determine</a:t>
            </a:r>
          </a:p>
        </p:txBody>
      </p:sp>
      <p:sp>
        <p:nvSpPr>
          <p:cNvPr id="465928" name="CorShape1"/>
          <p:cNvSpPr>
            <a:spLocks noChangeArrowheads="1"/>
          </p:cNvSpPr>
          <p:nvPr>
            <p:custDataLst>
              <p:tags r:id="rId3"/>
            </p:custDataLst>
          </p:nvPr>
        </p:nvSpPr>
        <p:spPr bwMode="auto">
          <a:xfrm>
            <a:off x="981075" y="3322638"/>
            <a:ext cx="725488" cy="487362"/>
          </a:xfrm>
          <a:prstGeom prst="roundRect">
            <a:avLst>
              <a:gd name="adj" fmla="val 16667"/>
            </a:avLst>
          </a:prstGeom>
          <a:noFill/>
          <a:ln w="25400">
            <a:solidFill>
              <a:schemeClr val="folHlink"/>
            </a:solidFill>
            <a:round/>
            <a:headEnd/>
            <a:tailEnd/>
          </a:ln>
        </p:spPr>
        <p:txBody>
          <a:bodyPr wrap="none" anchor="ctr"/>
          <a:lstStyle/>
          <a:p>
            <a:pPr eaLnBrk="0" hangingPunct="0"/>
            <a:endParaRPr lang="en-US"/>
          </a:p>
        </p:txBody>
      </p:sp>
    </p:spTree>
    <p:custDataLst>
      <p:tags r:id="rId1"/>
    </p:custDataLst>
    <p:extLst>
      <p:ext uri="{BB962C8B-B14F-4D97-AF65-F5344CB8AC3E}">
        <p14:creationId xmlns:p14="http://schemas.microsoft.com/office/powerpoint/2010/main" val="1734511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65928"/>
                                        </p:tgtEl>
                                        <p:attrNameLst>
                                          <p:attrName>style.visibility</p:attrName>
                                        </p:attrNameLst>
                                      </p:cBhvr>
                                      <p:to>
                                        <p:strVal val="visible"/>
                                      </p:to>
                                    </p:set>
                                    <p:anim calcmode="lin" valueType="num">
                                      <p:cBhvr additive="base">
                                        <p:cTn id="7" dur="500" fill="hold"/>
                                        <p:tgtEl>
                                          <p:spTgt spid="465928"/>
                                        </p:tgtEl>
                                        <p:attrNameLst>
                                          <p:attrName>ppt_x</p:attrName>
                                        </p:attrNameLst>
                                      </p:cBhvr>
                                      <p:tavLst>
                                        <p:tav tm="0">
                                          <p:val>
                                            <p:strVal val="#ppt_x"/>
                                          </p:val>
                                        </p:tav>
                                        <p:tav tm="100000">
                                          <p:val>
                                            <p:strVal val="#ppt_x"/>
                                          </p:val>
                                        </p:tav>
                                      </p:tavLst>
                                    </p:anim>
                                    <p:anim calcmode="lin" valueType="num">
                                      <p:cBhvr additive="base">
                                        <p:cTn id="8" dur="500" fill="hold"/>
                                        <p:tgtEl>
                                          <p:spTgt spid="4659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5928"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61" name="TPQuestion"/>
          <p:cNvSpPr>
            <a:spLocks noGrp="1" noChangeArrowheads="1"/>
          </p:cNvSpPr>
          <p:nvPr>
            <p:ph type="title"/>
          </p:nvPr>
        </p:nvSpPr>
        <p:spPr>
          <a:xfrm>
            <a:off x="457200" y="274638"/>
            <a:ext cx="8229600" cy="1143000"/>
          </a:xfrm>
        </p:spPr>
        <p:txBody>
          <a:bodyPr/>
          <a:lstStyle/>
          <a:p>
            <a:r>
              <a:rPr lang="en-US" sz="4000" dirty="0" smtClean="0"/>
              <a:t>Let’s Discuss More Adverse Events</a:t>
            </a:r>
          </a:p>
        </p:txBody>
      </p:sp>
      <p:sp>
        <p:nvSpPr>
          <p:cNvPr id="450562" name="Text Box 4"/>
          <p:cNvSpPr txBox="1">
            <a:spLocks noChangeArrowheads="1"/>
          </p:cNvSpPr>
          <p:nvPr/>
        </p:nvSpPr>
        <p:spPr bwMode="auto">
          <a:xfrm>
            <a:off x="669925" y="1714500"/>
            <a:ext cx="7940675" cy="369888"/>
          </a:xfrm>
          <a:prstGeom prst="rect">
            <a:avLst/>
          </a:prstGeom>
          <a:noFill/>
          <a:ln w="9525">
            <a:noFill/>
            <a:miter lim="800000"/>
            <a:headEnd/>
            <a:tailEnd/>
          </a:ln>
        </p:spPr>
        <p:txBody>
          <a:bodyPr>
            <a:spAutoFit/>
          </a:bodyPr>
          <a:lstStyle/>
          <a:p>
            <a:pPr eaLnBrk="0" hangingPunct="0"/>
            <a:endParaRPr lang="en-US"/>
          </a:p>
        </p:txBody>
      </p:sp>
      <p:sp>
        <p:nvSpPr>
          <p:cNvPr id="450563" name="Rectangle 5"/>
          <p:cNvSpPr>
            <a:spLocks noChangeArrowheads="1"/>
          </p:cNvSpPr>
          <p:nvPr/>
        </p:nvSpPr>
        <p:spPr bwMode="auto">
          <a:xfrm>
            <a:off x="304800" y="1600200"/>
            <a:ext cx="8534400" cy="1538883"/>
          </a:xfrm>
          <a:prstGeom prst="rect">
            <a:avLst/>
          </a:prstGeom>
          <a:noFill/>
          <a:ln w="9525">
            <a:noFill/>
            <a:miter lim="800000"/>
            <a:headEnd/>
            <a:tailEnd/>
          </a:ln>
        </p:spPr>
        <p:txBody>
          <a:bodyPr>
            <a:spAutoFit/>
          </a:bodyPr>
          <a:lstStyle/>
          <a:p>
            <a:pPr eaLnBrk="0" hangingPunct="0"/>
            <a:r>
              <a:rPr lang="en-US" sz="2000" i="1" dirty="0">
                <a:latin typeface="Arial" pitchFamily="34" charset="0"/>
              </a:rPr>
              <a:t>Suppose a participant has a grade 4</a:t>
            </a:r>
            <a:r>
              <a:rPr lang="en-US" sz="2000" i="1" dirty="0" smtClean="0">
                <a:latin typeface="Arial" pitchFamily="34" charset="0"/>
              </a:rPr>
              <a:t> </a:t>
            </a:r>
            <a:r>
              <a:rPr lang="en-US" sz="2000" i="1" dirty="0">
                <a:latin typeface="Arial" pitchFamily="34" charset="0"/>
              </a:rPr>
              <a:t>decreased </a:t>
            </a:r>
            <a:r>
              <a:rPr lang="en-US" sz="2000" i="1" dirty="0" smtClean="0">
                <a:latin typeface="Arial" pitchFamily="34" charset="0"/>
              </a:rPr>
              <a:t>hemoglobin at her semi-annual visit</a:t>
            </a:r>
            <a:endParaRPr lang="en-US" sz="2000" i="1" dirty="0">
              <a:latin typeface="Arial" pitchFamily="34" charset="0"/>
            </a:endParaRPr>
          </a:p>
          <a:p>
            <a:pPr eaLnBrk="0" hangingPunct="0"/>
            <a:endParaRPr lang="en-US" sz="2000" i="1" dirty="0">
              <a:latin typeface="Arial" pitchFamily="34" charset="0"/>
            </a:endParaRPr>
          </a:p>
          <a:p>
            <a:pPr eaLnBrk="0" hangingPunct="0"/>
            <a:endParaRPr lang="en-US" sz="1000" i="1" dirty="0">
              <a:latin typeface="Arial" pitchFamily="34" charset="0"/>
            </a:endParaRPr>
          </a:p>
          <a:p>
            <a:pPr eaLnBrk="0" hangingPunct="0"/>
            <a:r>
              <a:rPr lang="en-US" sz="2400" i="1" dirty="0">
                <a:solidFill>
                  <a:schemeClr val="accent2"/>
                </a:solidFill>
                <a:latin typeface="Arial" pitchFamily="34" charset="0"/>
              </a:rPr>
              <a:t>Is this </a:t>
            </a:r>
            <a:r>
              <a:rPr lang="en-US" sz="2400" i="1" dirty="0" smtClean="0">
                <a:solidFill>
                  <a:schemeClr val="accent2"/>
                </a:solidFill>
                <a:latin typeface="Arial" pitchFamily="34" charset="0"/>
              </a:rPr>
              <a:t>serious?</a:t>
            </a:r>
            <a:endParaRPr lang="en-US" sz="2400" i="1" dirty="0">
              <a:solidFill>
                <a:schemeClr val="accent2"/>
              </a:solidFill>
              <a:latin typeface="Arial" pitchFamily="34" charset="0"/>
            </a:endParaRPr>
          </a:p>
        </p:txBody>
      </p:sp>
      <p:sp>
        <p:nvSpPr>
          <p:cNvPr id="450564" name="TPAnswers"/>
          <p:cNvSpPr>
            <a:spLocks noGrp="1" noChangeArrowheads="1"/>
          </p:cNvSpPr>
          <p:nvPr>
            <p:ph type="body" idx="1"/>
            <p:custDataLst>
              <p:tags r:id="rId2"/>
            </p:custDataLst>
          </p:nvPr>
        </p:nvSpPr>
        <p:spPr>
          <a:xfrm>
            <a:off x="304800" y="3276600"/>
            <a:ext cx="5181600" cy="3429000"/>
          </a:xfrm>
        </p:spPr>
        <p:txBody>
          <a:bodyPr/>
          <a:lstStyle/>
          <a:p>
            <a:pPr marL="609600" indent="-609600">
              <a:buFont typeface="Wingdings" pitchFamily="2" charset="2"/>
              <a:buAutoNum type="arabicPeriod"/>
            </a:pPr>
            <a:r>
              <a:rPr lang="en-US" dirty="0" smtClean="0"/>
              <a:t>Yes</a:t>
            </a:r>
          </a:p>
          <a:p>
            <a:pPr marL="609600" indent="-609600">
              <a:buFont typeface="Wingdings" pitchFamily="2" charset="2"/>
              <a:buAutoNum type="arabicPeriod"/>
            </a:pPr>
            <a:r>
              <a:rPr lang="en-US" dirty="0" smtClean="0"/>
              <a:t>No</a:t>
            </a:r>
          </a:p>
          <a:p>
            <a:pPr marL="609600" indent="-609600">
              <a:buFont typeface="Wingdings" pitchFamily="2" charset="2"/>
              <a:buAutoNum type="arabicPeriod"/>
            </a:pPr>
            <a:r>
              <a:rPr lang="en-US" dirty="0" smtClean="0"/>
              <a:t>Not enough information to determine</a:t>
            </a:r>
          </a:p>
        </p:txBody>
      </p:sp>
      <p:sp>
        <p:nvSpPr>
          <p:cNvPr id="7" name="CorShape1"/>
          <p:cNvSpPr>
            <a:spLocks noChangeArrowheads="1"/>
          </p:cNvSpPr>
          <p:nvPr>
            <p:custDataLst>
              <p:tags r:id="rId3"/>
            </p:custDataLst>
          </p:nvPr>
        </p:nvSpPr>
        <p:spPr bwMode="auto">
          <a:xfrm>
            <a:off x="914400" y="4495800"/>
            <a:ext cx="4114800" cy="990600"/>
          </a:xfrm>
          <a:prstGeom prst="roundRect">
            <a:avLst>
              <a:gd name="adj" fmla="val 16667"/>
            </a:avLst>
          </a:prstGeom>
          <a:noFill/>
          <a:ln w="25400">
            <a:solidFill>
              <a:schemeClr val="folHlink"/>
            </a:solidFill>
            <a:round/>
            <a:headEnd/>
            <a:tailEnd/>
          </a:ln>
        </p:spPr>
        <p:txBody>
          <a:bodyPr wrap="none" anchor="ctr"/>
          <a:lstStyle/>
          <a:p>
            <a:pPr eaLnBrk="0" hangingPunct="0"/>
            <a:endParaRPr lang="en-US"/>
          </a:p>
        </p:txBody>
      </p:sp>
    </p:spTree>
    <p:custDataLst>
      <p:tags r:id="rId1"/>
    </p:custDataLst>
    <p:extLst>
      <p:ext uri="{BB962C8B-B14F-4D97-AF65-F5344CB8AC3E}">
        <p14:creationId xmlns:p14="http://schemas.microsoft.com/office/powerpoint/2010/main" val="2534027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6161" name="TPQuestion"/>
          <p:cNvSpPr>
            <a:spLocks noGrp="1" noChangeArrowheads="1"/>
          </p:cNvSpPr>
          <p:nvPr>
            <p:ph type="title"/>
          </p:nvPr>
        </p:nvSpPr>
        <p:spPr>
          <a:xfrm>
            <a:off x="457200" y="274638"/>
            <a:ext cx="8229600" cy="1143000"/>
          </a:xfrm>
        </p:spPr>
        <p:txBody>
          <a:bodyPr/>
          <a:lstStyle/>
          <a:p>
            <a:r>
              <a:rPr lang="en-US" b="1" smtClean="0"/>
              <a:t>Let’s Discuss Adverse Events</a:t>
            </a:r>
          </a:p>
        </p:txBody>
      </p:sp>
      <p:sp>
        <p:nvSpPr>
          <p:cNvPr id="476162" name="Text Box 4"/>
          <p:cNvSpPr txBox="1">
            <a:spLocks noChangeArrowheads="1"/>
          </p:cNvSpPr>
          <p:nvPr/>
        </p:nvSpPr>
        <p:spPr bwMode="auto">
          <a:xfrm>
            <a:off x="669925" y="1714500"/>
            <a:ext cx="7940675" cy="369888"/>
          </a:xfrm>
          <a:prstGeom prst="rect">
            <a:avLst/>
          </a:prstGeom>
          <a:noFill/>
          <a:ln w="9525">
            <a:noFill/>
            <a:miter lim="800000"/>
            <a:headEnd/>
            <a:tailEnd/>
          </a:ln>
        </p:spPr>
        <p:txBody>
          <a:bodyPr>
            <a:spAutoFit/>
          </a:bodyPr>
          <a:lstStyle/>
          <a:p>
            <a:pPr eaLnBrk="0" hangingPunct="0"/>
            <a:endParaRPr lang="en-US"/>
          </a:p>
        </p:txBody>
      </p:sp>
      <p:sp>
        <p:nvSpPr>
          <p:cNvPr id="476163" name="Rectangle 5"/>
          <p:cNvSpPr>
            <a:spLocks noChangeArrowheads="1"/>
          </p:cNvSpPr>
          <p:nvPr/>
        </p:nvSpPr>
        <p:spPr bwMode="auto">
          <a:xfrm>
            <a:off x="304800" y="1600200"/>
            <a:ext cx="8534400" cy="3352800"/>
          </a:xfrm>
          <a:prstGeom prst="rect">
            <a:avLst/>
          </a:prstGeom>
          <a:noFill/>
          <a:ln w="9525">
            <a:noFill/>
            <a:miter lim="800000"/>
            <a:headEnd/>
            <a:tailEnd/>
          </a:ln>
        </p:spPr>
        <p:txBody>
          <a:bodyPr>
            <a:spAutoFit/>
          </a:bodyPr>
          <a:lstStyle/>
          <a:p>
            <a:pPr eaLnBrk="0" hangingPunct="0"/>
            <a:r>
              <a:rPr lang="en-US" sz="2000" i="1">
                <a:latin typeface="Arial" pitchFamily="34" charset="0"/>
              </a:rPr>
              <a:t>Suppose a participant has an argument with her partner related to her participation in the study.  She was late meeting him because a study visit took longer than expected.  He thinks the study is taking up too much of her time and he does not want to hear any more from her about safe sex and using condoms.  The argument escalates and he pushes her to the floor, resulting in a laceration on her forehead and a broken collarbone.  She is treated in the emergency department and then admitted to the hospital for observation related to her head injury.</a:t>
            </a:r>
          </a:p>
          <a:p>
            <a:pPr eaLnBrk="0" hangingPunct="0"/>
            <a:endParaRPr lang="en-US" sz="1000" i="1">
              <a:latin typeface="Arial" pitchFamily="34" charset="0"/>
            </a:endParaRPr>
          </a:p>
          <a:p>
            <a:pPr eaLnBrk="0" hangingPunct="0"/>
            <a:r>
              <a:rPr lang="en-US" sz="2400" i="1">
                <a:solidFill>
                  <a:schemeClr val="accent2"/>
                </a:solidFill>
                <a:latin typeface="Arial" pitchFamily="34" charset="0"/>
              </a:rPr>
              <a:t>How many AEs have occurred?</a:t>
            </a:r>
          </a:p>
        </p:txBody>
      </p:sp>
      <p:sp>
        <p:nvSpPr>
          <p:cNvPr id="476164" name="TPAnswers"/>
          <p:cNvSpPr>
            <a:spLocks noGrp="1" noChangeArrowheads="1"/>
          </p:cNvSpPr>
          <p:nvPr>
            <p:ph type="body" idx="1"/>
            <p:custDataLst>
              <p:tags r:id="rId2"/>
            </p:custDataLst>
          </p:nvPr>
        </p:nvSpPr>
        <p:spPr>
          <a:xfrm>
            <a:off x="304800" y="4953000"/>
            <a:ext cx="5181600" cy="1752600"/>
          </a:xfrm>
        </p:spPr>
        <p:txBody>
          <a:bodyPr/>
          <a:lstStyle/>
          <a:p>
            <a:pPr marL="609600" indent="-609600">
              <a:buFont typeface="Wingdings" pitchFamily="2" charset="2"/>
              <a:buAutoNum type="arabicPeriod"/>
            </a:pPr>
            <a:r>
              <a:rPr lang="en-US" smtClean="0"/>
              <a:t>One</a:t>
            </a:r>
          </a:p>
          <a:p>
            <a:pPr marL="609600" indent="-609600">
              <a:buFont typeface="Wingdings" pitchFamily="2" charset="2"/>
              <a:buAutoNum type="arabicPeriod"/>
            </a:pPr>
            <a:r>
              <a:rPr lang="en-US" smtClean="0"/>
              <a:t>Two</a:t>
            </a:r>
          </a:p>
          <a:p>
            <a:pPr marL="609600" indent="-609600">
              <a:buFont typeface="Wingdings" pitchFamily="2" charset="2"/>
              <a:buAutoNum type="arabicPeriod"/>
            </a:pPr>
            <a:r>
              <a:rPr lang="en-US" smtClean="0"/>
              <a:t>None</a:t>
            </a:r>
          </a:p>
        </p:txBody>
      </p:sp>
      <p:sp>
        <p:nvSpPr>
          <p:cNvPr id="476168" name="CorShape1"/>
          <p:cNvSpPr>
            <a:spLocks noChangeArrowheads="1"/>
          </p:cNvSpPr>
          <p:nvPr>
            <p:custDataLst>
              <p:tags r:id="rId3"/>
            </p:custDataLst>
          </p:nvPr>
        </p:nvSpPr>
        <p:spPr bwMode="auto">
          <a:xfrm>
            <a:off x="981075" y="5583238"/>
            <a:ext cx="792163" cy="487362"/>
          </a:xfrm>
          <a:prstGeom prst="roundRect">
            <a:avLst>
              <a:gd name="adj" fmla="val 16667"/>
            </a:avLst>
          </a:prstGeom>
          <a:noFill/>
          <a:ln w="25400">
            <a:solidFill>
              <a:schemeClr val="folHlink"/>
            </a:solidFill>
            <a:round/>
            <a:headEnd/>
            <a:tailEnd/>
          </a:ln>
        </p:spPr>
        <p:txBody>
          <a:bodyPr wrap="none" anchor="ctr"/>
          <a:lstStyle/>
          <a:p>
            <a:pPr eaLnBrk="0" hangingPunct="0"/>
            <a:endParaRPr lang="en-US"/>
          </a:p>
        </p:txBody>
      </p:sp>
    </p:spTree>
    <p:custDataLst>
      <p:tags r:id="rId1"/>
    </p:custDataLst>
    <p:extLst>
      <p:ext uri="{BB962C8B-B14F-4D97-AF65-F5344CB8AC3E}">
        <p14:creationId xmlns:p14="http://schemas.microsoft.com/office/powerpoint/2010/main" val="4263395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76168"/>
                                        </p:tgtEl>
                                        <p:attrNameLst>
                                          <p:attrName>style.visibility</p:attrName>
                                        </p:attrNameLst>
                                      </p:cBhvr>
                                      <p:to>
                                        <p:strVal val="visible"/>
                                      </p:to>
                                    </p:set>
                                    <p:anim calcmode="lin" valueType="num">
                                      <p:cBhvr additive="base">
                                        <p:cTn id="7" dur="500" fill="hold"/>
                                        <p:tgtEl>
                                          <p:spTgt spid="476168"/>
                                        </p:tgtEl>
                                        <p:attrNameLst>
                                          <p:attrName>ppt_x</p:attrName>
                                        </p:attrNameLst>
                                      </p:cBhvr>
                                      <p:tavLst>
                                        <p:tav tm="0">
                                          <p:val>
                                            <p:strVal val="#ppt_x"/>
                                          </p:val>
                                        </p:tav>
                                        <p:tav tm="100000">
                                          <p:val>
                                            <p:strVal val="#ppt_x"/>
                                          </p:val>
                                        </p:tav>
                                      </p:tavLst>
                                    </p:anim>
                                    <p:anim calcmode="lin" valueType="num">
                                      <p:cBhvr additive="base">
                                        <p:cTn id="8" dur="500" fill="hold"/>
                                        <p:tgtEl>
                                          <p:spTgt spid="47616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6168"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8209" name="TPQuestion"/>
          <p:cNvSpPr>
            <a:spLocks noGrp="1" noChangeArrowheads="1"/>
          </p:cNvSpPr>
          <p:nvPr>
            <p:ph type="title"/>
          </p:nvPr>
        </p:nvSpPr>
        <p:spPr>
          <a:xfrm>
            <a:off x="457200" y="274638"/>
            <a:ext cx="8229600" cy="1143000"/>
          </a:xfrm>
        </p:spPr>
        <p:txBody>
          <a:bodyPr/>
          <a:lstStyle/>
          <a:p>
            <a:r>
              <a:rPr lang="en-US" b="1" smtClean="0"/>
              <a:t>Let’s Discuss Adverse Events</a:t>
            </a:r>
          </a:p>
        </p:txBody>
      </p:sp>
      <p:sp>
        <p:nvSpPr>
          <p:cNvPr id="478210" name="Text Box 4"/>
          <p:cNvSpPr txBox="1">
            <a:spLocks noChangeArrowheads="1"/>
          </p:cNvSpPr>
          <p:nvPr/>
        </p:nvSpPr>
        <p:spPr bwMode="auto">
          <a:xfrm>
            <a:off x="669925" y="1714500"/>
            <a:ext cx="7940675" cy="369888"/>
          </a:xfrm>
          <a:prstGeom prst="rect">
            <a:avLst/>
          </a:prstGeom>
          <a:noFill/>
          <a:ln w="9525">
            <a:noFill/>
            <a:miter lim="800000"/>
            <a:headEnd/>
            <a:tailEnd/>
          </a:ln>
        </p:spPr>
        <p:txBody>
          <a:bodyPr>
            <a:spAutoFit/>
          </a:bodyPr>
          <a:lstStyle/>
          <a:p>
            <a:pPr eaLnBrk="0" hangingPunct="0"/>
            <a:endParaRPr lang="en-US"/>
          </a:p>
        </p:txBody>
      </p:sp>
      <p:sp>
        <p:nvSpPr>
          <p:cNvPr id="478211" name="Rectangle 5"/>
          <p:cNvSpPr>
            <a:spLocks noChangeArrowheads="1"/>
          </p:cNvSpPr>
          <p:nvPr/>
        </p:nvSpPr>
        <p:spPr bwMode="auto">
          <a:xfrm>
            <a:off x="304800" y="1600200"/>
            <a:ext cx="8534400" cy="3352800"/>
          </a:xfrm>
          <a:prstGeom prst="rect">
            <a:avLst/>
          </a:prstGeom>
          <a:noFill/>
          <a:ln w="9525">
            <a:noFill/>
            <a:miter lim="800000"/>
            <a:headEnd/>
            <a:tailEnd/>
          </a:ln>
        </p:spPr>
        <p:txBody>
          <a:bodyPr>
            <a:spAutoFit/>
          </a:bodyPr>
          <a:lstStyle/>
          <a:p>
            <a:pPr eaLnBrk="0" hangingPunct="0"/>
            <a:r>
              <a:rPr lang="en-US" sz="2000" i="1">
                <a:latin typeface="Arial" pitchFamily="34" charset="0"/>
              </a:rPr>
              <a:t>Suppose a participant has an argument with her partner related to her participation in the study.  She was late meeting him because a study visit took longer than expected.  He thinks the study is taking up too much of her time and he does not want to hear any more from her about safe sex and using condoms.  The argument escalates and he pushes her to the floor, resulting in a laceration on her forehead and a broken collarbone.  She is treated in the emergency department and then admitted to the hospital for observation related to her head injury.</a:t>
            </a:r>
          </a:p>
          <a:p>
            <a:pPr eaLnBrk="0" hangingPunct="0"/>
            <a:endParaRPr lang="en-US" sz="1000" i="1">
              <a:latin typeface="Arial" pitchFamily="34" charset="0"/>
            </a:endParaRPr>
          </a:p>
          <a:p>
            <a:pPr eaLnBrk="0" hangingPunct="0"/>
            <a:r>
              <a:rPr lang="en-US" sz="2400" i="1">
                <a:solidFill>
                  <a:schemeClr val="accent2"/>
                </a:solidFill>
                <a:latin typeface="Arial" pitchFamily="34" charset="0"/>
              </a:rPr>
              <a:t>How many AEs are EAEs?</a:t>
            </a:r>
          </a:p>
        </p:txBody>
      </p:sp>
      <p:sp>
        <p:nvSpPr>
          <p:cNvPr id="478212" name="TPAnswers"/>
          <p:cNvSpPr>
            <a:spLocks noGrp="1" noChangeArrowheads="1"/>
          </p:cNvSpPr>
          <p:nvPr>
            <p:ph type="body" idx="1"/>
            <p:custDataLst>
              <p:tags r:id="rId2"/>
            </p:custDataLst>
          </p:nvPr>
        </p:nvSpPr>
        <p:spPr>
          <a:xfrm>
            <a:off x="304800" y="4953000"/>
            <a:ext cx="5181600" cy="1752600"/>
          </a:xfrm>
        </p:spPr>
        <p:txBody>
          <a:bodyPr/>
          <a:lstStyle/>
          <a:p>
            <a:pPr marL="609600" indent="-609600">
              <a:buFont typeface="Wingdings" pitchFamily="2" charset="2"/>
              <a:buAutoNum type="arabicPeriod"/>
            </a:pPr>
            <a:r>
              <a:rPr lang="en-US" smtClean="0"/>
              <a:t>One</a:t>
            </a:r>
          </a:p>
          <a:p>
            <a:pPr marL="609600" indent="-609600">
              <a:buFont typeface="Wingdings" pitchFamily="2" charset="2"/>
              <a:buAutoNum type="arabicPeriod"/>
            </a:pPr>
            <a:r>
              <a:rPr lang="en-US" smtClean="0"/>
              <a:t>Two</a:t>
            </a:r>
          </a:p>
          <a:p>
            <a:pPr marL="609600" indent="-609600">
              <a:buFont typeface="Wingdings" pitchFamily="2" charset="2"/>
              <a:buAutoNum type="arabicPeriod"/>
            </a:pPr>
            <a:r>
              <a:rPr lang="en-US" smtClean="0"/>
              <a:t>None</a:t>
            </a:r>
          </a:p>
        </p:txBody>
      </p:sp>
      <p:sp>
        <p:nvSpPr>
          <p:cNvPr id="480265" name="CorShape1"/>
          <p:cNvSpPr>
            <a:spLocks noChangeArrowheads="1"/>
          </p:cNvSpPr>
          <p:nvPr>
            <p:custDataLst>
              <p:tags r:id="rId3"/>
            </p:custDataLst>
          </p:nvPr>
        </p:nvSpPr>
        <p:spPr bwMode="auto">
          <a:xfrm>
            <a:off x="981075" y="4999038"/>
            <a:ext cx="792163" cy="487362"/>
          </a:xfrm>
          <a:prstGeom prst="roundRect">
            <a:avLst>
              <a:gd name="adj" fmla="val 16667"/>
            </a:avLst>
          </a:prstGeom>
          <a:noFill/>
          <a:ln w="25400">
            <a:solidFill>
              <a:schemeClr val="folHlink"/>
            </a:solidFill>
            <a:round/>
            <a:headEnd/>
            <a:tailEnd/>
          </a:ln>
        </p:spPr>
        <p:txBody>
          <a:bodyPr wrap="none" anchor="ctr"/>
          <a:lstStyle/>
          <a:p>
            <a:pPr eaLnBrk="0" hangingPunct="0"/>
            <a:endParaRPr lang="en-US"/>
          </a:p>
        </p:txBody>
      </p:sp>
    </p:spTree>
    <p:custDataLst>
      <p:tags r:id="rId1"/>
    </p:custDataLst>
    <p:extLst>
      <p:ext uri="{BB962C8B-B14F-4D97-AF65-F5344CB8AC3E}">
        <p14:creationId xmlns:p14="http://schemas.microsoft.com/office/powerpoint/2010/main" val="121196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80265"/>
                                        </p:tgtEl>
                                        <p:attrNameLst>
                                          <p:attrName>style.visibility</p:attrName>
                                        </p:attrNameLst>
                                      </p:cBhvr>
                                      <p:to>
                                        <p:strVal val="visible"/>
                                      </p:to>
                                    </p:set>
                                    <p:anim calcmode="lin" valueType="num">
                                      <p:cBhvr additive="base">
                                        <p:cTn id="7" dur="500" fill="hold"/>
                                        <p:tgtEl>
                                          <p:spTgt spid="480265"/>
                                        </p:tgtEl>
                                        <p:attrNameLst>
                                          <p:attrName>ppt_x</p:attrName>
                                        </p:attrNameLst>
                                      </p:cBhvr>
                                      <p:tavLst>
                                        <p:tav tm="0">
                                          <p:val>
                                            <p:strVal val="#ppt_x"/>
                                          </p:val>
                                        </p:tav>
                                        <p:tav tm="100000">
                                          <p:val>
                                            <p:strVal val="#ppt_x"/>
                                          </p:val>
                                        </p:tav>
                                      </p:tavLst>
                                    </p:anim>
                                    <p:anim calcmode="lin" valueType="num">
                                      <p:cBhvr additive="base">
                                        <p:cTn id="8" dur="500" fill="hold"/>
                                        <p:tgtEl>
                                          <p:spTgt spid="48026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026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49" name="Rectangle 2"/>
          <p:cNvSpPr>
            <a:spLocks noGrp="1" noChangeArrowheads="1"/>
          </p:cNvSpPr>
          <p:nvPr>
            <p:ph type="body" idx="1"/>
          </p:nvPr>
        </p:nvSpPr>
        <p:spPr>
          <a:xfrm>
            <a:off x="457200" y="1828800"/>
            <a:ext cx="8229600" cy="4419600"/>
          </a:xfrm>
        </p:spPr>
        <p:txBody>
          <a:bodyPr/>
          <a:lstStyle/>
          <a:p>
            <a:pPr marL="114300" lvl="1" indent="0">
              <a:buFont typeface="Wingdings" pitchFamily="2" charset="2"/>
              <a:buNone/>
            </a:pPr>
            <a:r>
              <a:rPr lang="en-US" sz="2400" b="1" i="1" dirty="0" smtClean="0"/>
              <a:t>Any untoward medical occurrence in a clinical research participant administered an investigational product that does not necessarily have a causal relationship with the investigational product.  </a:t>
            </a:r>
          </a:p>
          <a:p>
            <a:pPr marL="114300" lvl="1" indent="0">
              <a:spcBef>
                <a:spcPct val="40000"/>
              </a:spcBef>
              <a:buFont typeface="Wingdings" pitchFamily="2" charset="2"/>
              <a:buNone/>
            </a:pPr>
            <a:r>
              <a:rPr lang="en-US" sz="2400" b="1" i="1" dirty="0" smtClean="0"/>
              <a:t>An AE can therefore be an unfavorable or unintended sign (including an abnormal laboratory finding), symptom, or disease temporally associated with the use of an investigational product, whether or not considered related to the investigational product.</a:t>
            </a:r>
            <a:r>
              <a:rPr lang="en-US" sz="2000" dirty="0" smtClean="0"/>
              <a:t> </a:t>
            </a:r>
          </a:p>
          <a:p>
            <a:pPr marL="114300" lvl="1" indent="0">
              <a:buFont typeface="Wingdings" pitchFamily="2" charset="2"/>
              <a:buNone/>
            </a:pPr>
            <a:endParaRPr lang="en-US" sz="2000" dirty="0" smtClean="0"/>
          </a:p>
          <a:p>
            <a:pPr marL="114300" lvl="1" indent="0">
              <a:buFont typeface="Wingdings" pitchFamily="2" charset="2"/>
              <a:buNone/>
            </a:pPr>
            <a:r>
              <a:rPr lang="en-US" sz="2400" b="1" dirty="0" smtClean="0"/>
              <a:t>ICH E6, Glossary 1.2</a:t>
            </a:r>
            <a:endParaRPr lang="en-US" sz="2000" dirty="0" smtClean="0"/>
          </a:p>
        </p:txBody>
      </p:sp>
      <p:sp>
        <p:nvSpPr>
          <p:cNvPr id="283650" name="Rectangle 3"/>
          <p:cNvSpPr>
            <a:spLocks noGrp="1" noChangeArrowheads="1"/>
          </p:cNvSpPr>
          <p:nvPr>
            <p:ph type="title"/>
          </p:nvPr>
        </p:nvSpPr>
        <p:spPr>
          <a:xfrm>
            <a:off x="304800" y="457200"/>
            <a:ext cx="8229600" cy="914400"/>
          </a:xfrm>
        </p:spPr>
        <p:txBody>
          <a:bodyPr/>
          <a:lstStyle/>
          <a:p>
            <a:r>
              <a:rPr lang="en-US" dirty="0" smtClean="0"/>
              <a:t>Definition: Adverse Event</a:t>
            </a:r>
          </a:p>
        </p:txBody>
      </p:sp>
    </p:spTree>
    <p:custDataLst>
      <p:tags r:id="rId1"/>
    </p:custDataLst>
    <p:extLst>
      <p:ext uri="{BB962C8B-B14F-4D97-AF65-F5344CB8AC3E}">
        <p14:creationId xmlns:p14="http://schemas.microsoft.com/office/powerpoint/2010/main" val="707966167"/>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4113" name="TPQuestion"/>
          <p:cNvSpPr>
            <a:spLocks noGrp="1" noChangeArrowheads="1"/>
          </p:cNvSpPr>
          <p:nvPr>
            <p:ph type="title"/>
          </p:nvPr>
        </p:nvSpPr>
        <p:spPr>
          <a:xfrm>
            <a:off x="457200" y="274638"/>
            <a:ext cx="8229600" cy="1143000"/>
          </a:xfrm>
        </p:spPr>
        <p:txBody>
          <a:bodyPr/>
          <a:lstStyle/>
          <a:p>
            <a:r>
              <a:rPr lang="en-US" b="1" smtClean="0"/>
              <a:t>Let’s Discuss Adverse Events</a:t>
            </a:r>
          </a:p>
        </p:txBody>
      </p:sp>
      <p:sp>
        <p:nvSpPr>
          <p:cNvPr id="474114" name="Text Box 4"/>
          <p:cNvSpPr txBox="1">
            <a:spLocks noChangeArrowheads="1"/>
          </p:cNvSpPr>
          <p:nvPr/>
        </p:nvSpPr>
        <p:spPr bwMode="auto">
          <a:xfrm>
            <a:off x="669925" y="1714500"/>
            <a:ext cx="7940675" cy="369888"/>
          </a:xfrm>
          <a:prstGeom prst="rect">
            <a:avLst/>
          </a:prstGeom>
          <a:noFill/>
          <a:ln w="9525">
            <a:noFill/>
            <a:miter lim="800000"/>
            <a:headEnd/>
            <a:tailEnd/>
          </a:ln>
        </p:spPr>
        <p:txBody>
          <a:bodyPr>
            <a:spAutoFit/>
          </a:bodyPr>
          <a:lstStyle/>
          <a:p>
            <a:pPr eaLnBrk="0" hangingPunct="0"/>
            <a:endParaRPr lang="en-US"/>
          </a:p>
        </p:txBody>
      </p:sp>
      <p:sp>
        <p:nvSpPr>
          <p:cNvPr id="474115" name="Rectangle 5"/>
          <p:cNvSpPr>
            <a:spLocks noChangeArrowheads="1"/>
          </p:cNvSpPr>
          <p:nvPr/>
        </p:nvSpPr>
        <p:spPr bwMode="auto">
          <a:xfrm>
            <a:off x="304800" y="1600200"/>
            <a:ext cx="8534400" cy="1846659"/>
          </a:xfrm>
          <a:prstGeom prst="rect">
            <a:avLst/>
          </a:prstGeom>
          <a:noFill/>
          <a:ln w="9525">
            <a:noFill/>
            <a:miter lim="800000"/>
            <a:headEnd/>
            <a:tailEnd/>
          </a:ln>
        </p:spPr>
        <p:txBody>
          <a:bodyPr>
            <a:spAutoFit/>
          </a:bodyPr>
          <a:lstStyle/>
          <a:p>
            <a:pPr eaLnBrk="0" hangingPunct="0"/>
            <a:r>
              <a:rPr lang="en-US" sz="2000" i="1" dirty="0">
                <a:latin typeface="Arial" pitchFamily="34" charset="0"/>
              </a:rPr>
              <a:t>Suppose a participant has a positive pregnancy test at her Month 6</a:t>
            </a:r>
            <a:r>
              <a:rPr lang="en-US" sz="2000" i="1" dirty="0" smtClean="0">
                <a:latin typeface="Arial" pitchFamily="34" charset="0"/>
              </a:rPr>
              <a:t> </a:t>
            </a:r>
            <a:r>
              <a:rPr lang="en-US" sz="2000" i="1" dirty="0">
                <a:latin typeface="Arial" pitchFamily="34" charset="0"/>
              </a:rPr>
              <a:t>visit.  At her Month 7</a:t>
            </a:r>
            <a:r>
              <a:rPr lang="en-US" sz="2000" i="1" dirty="0" smtClean="0">
                <a:latin typeface="Arial" pitchFamily="34" charset="0"/>
              </a:rPr>
              <a:t> </a:t>
            </a:r>
            <a:r>
              <a:rPr lang="en-US" sz="2000" i="1" dirty="0">
                <a:latin typeface="Arial" pitchFamily="34" charset="0"/>
              </a:rPr>
              <a:t>visit, her pregnancy test is negative.  She reports having no symptoms between visits and is surprised that she is no longer pregnant.</a:t>
            </a:r>
          </a:p>
          <a:p>
            <a:pPr eaLnBrk="0" hangingPunct="0"/>
            <a:endParaRPr lang="en-US" sz="1000" i="1" dirty="0">
              <a:latin typeface="Arial" pitchFamily="34" charset="0"/>
            </a:endParaRPr>
          </a:p>
          <a:p>
            <a:pPr eaLnBrk="0" hangingPunct="0"/>
            <a:r>
              <a:rPr lang="en-US" sz="2400" i="1" dirty="0">
                <a:solidFill>
                  <a:schemeClr val="accent2"/>
                </a:solidFill>
                <a:latin typeface="Arial" pitchFamily="34" charset="0"/>
              </a:rPr>
              <a:t>Is this an adverse event?</a:t>
            </a:r>
          </a:p>
        </p:txBody>
      </p:sp>
      <p:sp>
        <p:nvSpPr>
          <p:cNvPr id="474116" name="TPAnswers"/>
          <p:cNvSpPr>
            <a:spLocks noGrp="1" noChangeArrowheads="1"/>
          </p:cNvSpPr>
          <p:nvPr>
            <p:ph type="body" idx="1"/>
            <p:custDataLst>
              <p:tags r:id="rId2"/>
            </p:custDataLst>
          </p:nvPr>
        </p:nvSpPr>
        <p:spPr>
          <a:xfrm>
            <a:off x="304800" y="3581400"/>
            <a:ext cx="5181600" cy="3429000"/>
          </a:xfrm>
        </p:spPr>
        <p:txBody>
          <a:bodyPr/>
          <a:lstStyle/>
          <a:p>
            <a:pPr marL="609600" indent="-609600">
              <a:buFont typeface="Wingdings" pitchFamily="2" charset="2"/>
              <a:buAutoNum type="arabicPeriod"/>
            </a:pPr>
            <a:r>
              <a:rPr lang="en-US" smtClean="0"/>
              <a:t>Yes</a:t>
            </a:r>
          </a:p>
          <a:p>
            <a:pPr marL="609600" indent="-609600">
              <a:buFont typeface="Wingdings" pitchFamily="2" charset="2"/>
              <a:buAutoNum type="arabicPeriod"/>
            </a:pPr>
            <a:r>
              <a:rPr lang="en-US" smtClean="0"/>
              <a:t>No</a:t>
            </a:r>
          </a:p>
          <a:p>
            <a:pPr marL="609600" indent="-609600">
              <a:buFont typeface="Wingdings" pitchFamily="2" charset="2"/>
              <a:buAutoNum type="arabicPeriod"/>
            </a:pPr>
            <a:r>
              <a:rPr lang="en-US" smtClean="0"/>
              <a:t>Not enough information to determine</a:t>
            </a:r>
          </a:p>
        </p:txBody>
      </p:sp>
      <p:sp>
        <p:nvSpPr>
          <p:cNvPr id="474122" name="CorShape1"/>
          <p:cNvSpPr>
            <a:spLocks noChangeArrowheads="1"/>
          </p:cNvSpPr>
          <p:nvPr>
            <p:custDataLst>
              <p:tags r:id="rId3"/>
            </p:custDataLst>
          </p:nvPr>
        </p:nvSpPr>
        <p:spPr bwMode="auto">
          <a:xfrm>
            <a:off x="981075" y="4211638"/>
            <a:ext cx="544513" cy="487362"/>
          </a:xfrm>
          <a:prstGeom prst="roundRect">
            <a:avLst>
              <a:gd name="adj" fmla="val 16667"/>
            </a:avLst>
          </a:prstGeom>
          <a:noFill/>
          <a:ln w="25400">
            <a:solidFill>
              <a:schemeClr val="folHlink"/>
            </a:solidFill>
            <a:round/>
            <a:headEnd/>
            <a:tailEnd/>
          </a:ln>
        </p:spPr>
        <p:txBody>
          <a:bodyPr wrap="none" anchor="ctr"/>
          <a:lstStyle/>
          <a:p>
            <a:pPr eaLnBrk="0" hangingPunct="0"/>
            <a:endParaRPr lang="en-US"/>
          </a:p>
        </p:txBody>
      </p:sp>
    </p:spTree>
    <p:custDataLst>
      <p:tags r:id="rId1"/>
    </p:custDataLst>
    <p:extLst>
      <p:ext uri="{BB962C8B-B14F-4D97-AF65-F5344CB8AC3E}">
        <p14:creationId xmlns:p14="http://schemas.microsoft.com/office/powerpoint/2010/main" val="2086078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74122"/>
                                        </p:tgtEl>
                                        <p:attrNameLst>
                                          <p:attrName>style.visibility</p:attrName>
                                        </p:attrNameLst>
                                      </p:cBhvr>
                                      <p:to>
                                        <p:strVal val="visible"/>
                                      </p:to>
                                    </p:set>
                                    <p:anim calcmode="lin" valueType="num">
                                      <p:cBhvr additive="base">
                                        <p:cTn id="7" dur="500" fill="hold"/>
                                        <p:tgtEl>
                                          <p:spTgt spid="474122"/>
                                        </p:tgtEl>
                                        <p:attrNameLst>
                                          <p:attrName>ppt_x</p:attrName>
                                        </p:attrNameLst>
                                      </p:cBhvr>
                                      <p:tavLst>
                                        <p:tav tm="0">
                                          <p:val>
                                            <p:strVal val="#ppt_x"/>
                                          </p:val>
                                        </p:tav>
                                        <p:tav tm="100000">
                                          <p:val>
                                            <p:strVal val="#ppt_x"/>
                                          </p:val>
                                        </p:tav>
                                      </p:tavLst>
                                    </p:anim>
                                    <p:anim calcmode="lin" valueType="num">
                                      <p:cBhvr additive="base">
                                        <p:cTn id="8" dur="500" fill="hold"/>
                                        <p:tgtEl>
                                          <p:spTgt spid="4741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412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A Few Extra Reporting Tips</a:t>
            </a:r>
            <a:endParaRPr lang="en-US" dirty="0"/>
          </a:p>
        </p:txBody>
      </p:sp>
      <p:sp>
        <p:nvSpPr>
          <p:cNvPr id="3" name="Content Placeholder 2"/>
          <p:cNvSpPr>
            <a:spLocks noGrp="1"/>
          </p:cNvSpPr>
          <p:nvPr>
            <p:ph idx="1"/>
          </p:nvPr>
        </p:nvSpPr>
        <p:spPr>
          <a:xfrm>
            <a:off x="457200" y="1447800"/>
            <a:ext cx="8229600" cy="4525963"/>
          </a:xfrm>
        </p:spPr>
        <p:txBody>
          <a:bodyPr>
            <a:noAutofit/>
          </a:bodyPr>
          <a:lstStyle/>
          <a:p>
            <a:r>
              <a:rPr lang="en-US" sz="2800" dirty="0" smtClean="0"/>
              <a:t>Only symptomatic BV confirmed by wet mount should be reported as an AE</a:t>
            </a:r>
          </a:p>
          <a:p>
            <a:r>
              <a:rPr lang="en-US" sz="2800" dirty="0" smtClean="0"/>
              <a:t>Only report symptomatic candida infections confirmed by wet mount should be reported as an AE</a:t>
            </a:r>
          </a:p>
          <a:p>
            <a:r>
              <a:rPr lang="en-US" sz="2800" dirty="0" smtClean="0"/>
              <a:t>Chlamydia  should be “genitourinary chlamydia infection”</a:t>
            </a:r>
          </a:p>
          <a:p>
            <a:r>
              <a:rPr lang="en-US" sz="2800" dirty="0" smtClean="0"/>
              <a:t>Gonorrhea should be “genitourinary gonorrhea infection”</a:t>
            </a:r>
          </a:p>
          <a:p>
            <a:r>
              <a:rPr lang="en-US" sz="2800" dirty="0" smtClean="0"/>
              <a:t>Suspected herpes lesions should be captured as “ulcers” </a:t>
            </a:r>
            <a:endParaRPr lang="en-US" sz="2800" dirty="0"/>
          </a:p>
        </p:txBody>
      </p:sp>
    </p:spTree>
    <p:extLst>
      <p:ext uri="{BB962C8B-B14F-4D97-AF65-F5344CB8AC3E}">
        <p14:creationId xmlns:p14="http://schemas.microsoft.com/office/powerpoint/2010/main" val="267590130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endParaRPr lang="en-US" sz="4000" dirty="0" smtClean="0"/>
          </a:p>
          <a:p>
            <a:pPr marL="0" indent="0" algn="ctr">
              <a:buNone/>
            </a:pPr>
            <a:endParaRPr lang="en-US" sz="4000" dirty="0"/>
          </a:p>
          <a:p>
            <a:pPr marL="0" indent="0" algn="ctr">
              <a:buNone/>
            </a:pPr>
            <a:r>
              <a:rPr lang="en-US" sz="4000" dirty="0" smtClean="0"/>
              <a:t>Questions?</a:t>
            </a:r>
            <a:endParaRPr lang="en-US" sz="4000" dirty="0"/>
          </a:p>
        </p:txBody>
      </p:sp>
    </p:spTree>
    <p:extLst>
      <p:ext uri="{BB962C8B-B14F-4D97-AF65-F5344CB8AC3E}">
        <p14:creationId xmlns:p14="http://schemas.microsoft.com/office/powerpoint/2010/main" val="13128650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5" name="Rectangle 2"/>
          <p:cNvSpPr>
            <a:spLocks noGrp="1" noChangeArrowheads="1"/>
          </p:cNvSpPr>
          <p:nvPr>
            <p:ph type="body" idx="1"/>
          </p:nvPr>
        </p:nvSpPr>
        <p:spPr>
          <a:xfrm>
            <a:off x="457200" y="1828800"/>
            <a:ext cx="8229600" cy="3962400"/>
          </a:xfrm>
        </p:spPr>
        <p:txBody>
          <a:bodyPr/>
          <a:lstStyle/>
          <a:p>
            <a:pPr marL="114300" lvl="1" indent="0">
              <a:buFont typeface="Wingdings" pitchFamily="2" charset="2"/>
              <a:buNone/>
            </a:pPr>
            <a:r>
              <a:rPr lang="en-US" sz="2400" b="1" i="1" dirty="0" smtClean="0"/>
              <a:t>Any medical condition, problem, sign, symptom, or finding identified as ongoing in a study participant at the time of enrollment (prior to randomization).</a:t>
            </a:r>
          </a:p>
          <a:p>
            <a:pPr marL="114300" lvl="1" indent="0">
              <a:spcBef>
                <a:spcPct val="50000"/>
              </a:spcBef>
              <a:buFont typeface="Wingdings" pitchFamily="2" charset="2"/>
              <a:buNone/>
            </a:pPr>
            <a:r>
              <a:rPr lang="en-US" sz="2400" b="1" i="1" dirty="0" smtClean="0"/>
              <a:t>Pre-existing conditions are </a:t>
            </a:r>
            <a:r>
              <a:rPr lang="en-US" sz="2400" b="1" i="1" u="sng" dirty="0" smtClean="0"/>
              <a:t>not</a:t>
            </a:r>
            <a:r>
              <a:rPr lang="en-US" sz="2400" b="1" i="1" dirty="0" smtClean="0"/>
              <a:t> AEs.</a:t>
            </a:r>
          </a:p>
          <a:p>
            <a:pPr marL="114300" lvl="1" indent="0">
              <a:spcBef>
                <a:spcPct val="50000"/>
              </a:spcBef>
              <a:buFont typeface="Wingdings" pitchFamily="2" charset="2"/>
              <a:buNone/>
            </a:pPr>
            <a:r>
              <a:rPr lang="en-US" sz="2400" b="1" i="1" dirty="0" smtClean="0"/>
              <a:t>However, if a pre-existing condition worsens in severity and/or frequency after randomization, the worsened condition is an AE.</a:t>
            </a:r>
          </a:p>
          <a:p>
            <a:pPr marL="114300" lvl="1" indent="0">
              <a:buFont typeface="Wingdings" pitchFamily="2" charset="2"/>
              <a:buNone/>
            </a:pPr>
            <a:endParaRPr lang="en-US" sz="2400" b="1" i="1" dirty="0" smtClean="0"/>
          </a:p>
        </p:txBody>
      </p:sp>
      <p:sp>
        <p:nvSpPr>
          <p:cNvPr id="287746" name="Rectangle 4"/>
          <p:cNvSpPr>
            <a:spLocks noGrp="1" noChangeArrowheads="1"/>
          </p:cNvSpPr>
          <p:nvPr>
            <p:ph type="title"/>
          </p:nvPr>
        </p:nvSpPr>
        <p:spPr>
          <a:xfrm>
            <a:off x="304800" y="457200"/>
            <a:ext cx="8610600" cy="914400"/>
          </a:xfrm>
        </p:spPr>
        <p:txBody>
          <a:bodyPr/>
          <a:lstStyle/>
          <a:p>
            <a:r>
              <a:rPr lang="en-US" sz="4000" dirty="0" smtClean="0"/>
              <a:t>Definition: Pre-Existing Condition</a:t>
            </a:r>
          </a:p>
        </p:txBody>
      </p:sp>
    </p:spTree>
    <p:custDataLst>
      <p:tags r:id="rId1"/>
    </p:custDataLst>
    <p:extLst>
      <p:ext uri="{BB962C8B-B14F-4D97-AF65-F5344CB8AC3E}">
        <p14:creationId xmlns:p14="http://schemas.microsoft.com/office/powerpoint/2010/main" val="231131036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smtClean="0"/>
              <a:t>Case 1</a:t>
            </a:r>
            <a:endParaRPr lang="en-US" dirty="0"/>
          </a:p>
        </p:txBody>
      </p:sp>
      <p:sp>
        <p:nvSpPr>
          <p:cNvPr id="3" name="Content Placeholder 2"/>
          <p:cNvSpPr>
            <a:spLocks noGrp="1"/>
          </p:cNvSpPr>
          <p:nvPr>
            <p:ph idx="1"/>
          </p:nvPr>
        </p:nvSpPr>
        <p:spPr/>
        <p:txBody>
          <a:bodyPr>
            <a:normAutofit lnSpcReduction="10000"/>
          </a:bodyPr>
          <a:lstStyle/>
          <a:p>
            <a:r>
              <a:rPr lang="en-US" dirty="0" smtClean="0"/>
              <a:t>A participant reports that she has hypertension during her baseline medical history</a:t>
            </a:r>
          </a:p>
          <a:p>
            <a:endParaRPr lang="en-US" dirty="0" smtClean="0"/>
          </a:p>
          <a:p>
            <a:r>
              <a:rPr lang="en-US" dirty="0" smtClean="0"/>
              <a:t>Has an AE occurred?</a:t>
            </a:r>
          </a:p>
          <a:p>
            <a:pPr lvl="1"/>
            <a:r>
              <a:rPr lang="en-US" sz="3200" dirty="0" smtClean="0"/>
              <a:t>No</a:t>
            </a:r>
          </a:p>
          <a:p>
            <a:pPr lvl="1"/>
            <a:r>
              <a:rPr lang="en-US" sz="3200" dirty="0" smtClean="0"/>
              <a:t>Yes</a:t>
            </a:r>
          </a:p>
          <a:p>
            <a:pPr lvl="1"/>
            <a:r>
              <a:rPr lang="en-US" sz="3200" dirty="0" smtClean="0"/>
              <a:t>Not enough information to determine</a:t>
            </a:r>
            <a:endParaRPr lang="en-US" sz="3200" dirty="0"/>
          </a:p>
        </p:txBody>
      </p:sp>
    </p:spTree>
    <p:extLst>
      <p:ext uri="{BB962C8B-B14F-4D97-AF65-F5344CB8AC3E}">
        <p14:creationId xmlns:p14="http://schemas.microsoft.com/office/powerpoint/2010/main" val="7778747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smtClean="0"/>
              <a:t>Case 2</a:t>
            </a:r>
            <a:endParaRPr lang="en-US" dirty="0"/>
          </a:p>
        </p:txBody>
      </p:sp>
      <p:sp>
        <p:nvSpPr>
          <p:cNvPr id="3" name="Content Placeholder 2"/>
          <p:cNvSpPr>
            <a:spLocks noGrp="1"/>
          </p:cNvSpPr>
          <p:nvPr>
            <p:ph idx="1"/>
          </p:nvPr>
        </p:nvSpPr>
        <p:spPr/>
        <p:txBody>
          <a:bodyPr>
            <a:normAutofit/>
          </a:bodyPr>
          <a:lstStyle/>
          <a:p>
            <a:r>
              <a:rPr lang="en-US" dirty="0" smtClean="0">
                <a:latin typeface="Arial" pitchFamily="34" charset="0"/>
              </a:rPr>
              <a:t>A participant reports a migraine headache occurring two weeks before her Month 4 visit.</a:t>
            </a:r>
          </a:p>
          <a:p>
            <a:endParaRPr lang="en-US" dirty="0" smtClean="0">
              <a:latin typeface="Arial" pitchFamily="34" charset="0"/>
            </a:endParaRPr>
          </a:p>
          <a:p>
            <a:r>
              <a:rPr lang="en-US" dirty="0" smtClean="0">
                <a:latin typeface="Arial" pitchFamily="34" charset="0"/>
              </a:rPr>
              <a:t>Has an AE occurred?</a:t>
            </a:r>
          </a:p>
          <a:p>
            <a:pPr lvl="1"/>
            <a:r>
              <a:rPr lang="en-US" dirty="0" smtClean="0">
                <a:latin typeface="Arial" pitchFamily="34" charset="0"/>
              </a:rPr>
              <a:t>No</a:t>
            </a:r>
          </a:p>
          <a:p>
            <a:pPr lvl="1"/>
            <a:r>
              <a:rPr lang="en-US" dirty="0" smtClean="0">
                <a:latin typeface="Arial" pitchFamily="34" charset="0"/>
              </a:rPr>
              <a:t>Yes</a:t>
            </a:r>
          </a:p>
          <a:p>
            <a:pPr lvl="1"/>
            <a:r>
              <a:rPr lang="en-US" dirty="0" smtClean="0">
                <a:latin typeface="Arial" pitchFamily="34" charset="0"/>
              </a:rPr>
              <a:t>Not enough information to determine</a:t>
            </a:r>
          </a:p>
          <a:p>
            <a:pPr marL="457200" lvl="1" indent="0">
              <a:buNone/>
            </a:pPr>
            <a:endParaRPr lang="en-US" dirty="0"/>
          </a:p>
        </p:txBody>
      </p:sp>
    </p:spTree>
    <p:extLst>
      <p:ext uri="{BB962C8B-B14F-4D97-AF65-F5344CB8AC3E}">
        <p14:creationId xmlns:p14="http://schemas.microsoft.com/office/powerpoint/2010/main" val="24597462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smtClean="0"/>
              <a:t>Case 3</a:t>
            </a:r>
            <a:endParaRPr lang="en-US" dirty="0"/>
          </a:p>
        </p:txBody>
      </p:sp>
      <p:sp>
        <p:nvSpPr>
          <p:cNvPr id="3" name="Content Placeholder 2"/>
          <p:cNvSpPr>
            <a:spLocks noGrp="1"/>
          </p:cNvSpPr>
          <p:nvPr>
            <p:ph idx="1"/>
          </p:nvPr>
        </p:nvSpPr>
        <p:spPr/>
        <p:txBody>
          <a:bodyPr>
            <a:normAutofit/>
          </a:bodyPr>
          <a:lstStyle/>
          <a:p>
            <a:r>
              <a:rPr lang="en-US" dirty="0" smtClean="0"/>
              <a:t>A participant has a positive pregnancy test result at her Month 7 visit.</a:t>
            </a:r>
          </a:p>
          <a:p>
            <a:endParaRPr lang="en-US" dirty="0" smtClean="0"/>
          </a:p>
          <a:p>
            <a:r>
              <a:rPr lang="en-US" dirty="0" smtClean="0"/>
              <a:t>Has an AE occurred?</a:t>
            </a:r>
          </a:p>
          <a:p>
            <a:pPr lvl="1"/>
            <a:r>
              <a:rPr lang="en-US" sz="3200" dirty="0" smtClean="0"/>
              <a:t>Yes</a:t>
            </a:r>
          </a:p>
          <a:p>
            <a:pPr lvl="1"/>
            <a:r>
              <a:rPr lang="en-US" sz="3200" dirty="0" smtClean="0"/>
              <a:t>No</a:t>
            </a:r>
          </a:p>
          <a:p>
            <a:pPr lvl="1"/>
            <a:r>
              <a:rPr lang="en-US" sz="3200" dirty="0" smtClean="0"/>
              <a:t>Not enough information</a:t>
            </a:r>
            <a:endParaRPr lang="en-US" sz="3200" dirty="0"/>
          </a:p>
        </p:txBody>
      </p:sp>
    </p:spTree>
    <p:extLst>
      <p:ext uri="{BB962C8B-B14F-4D97-AF65-F5344CB8AC3E}">
        <p14:creationId xmlns:p14="http://schemas.microsoft.com/office/powerpoint/2010/main" val="34664639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smtClean="0"/>
              <a:t>Case 4</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 participant reports new vulvar erythema at her Month 10 visit.  You note erythema on pelvic exam that covers approximately 30% of her vulva. </a:t>
            </a:r>
          </a:p>
          <a:p>
            <a:pPr marL="0" indent="0">
              <a:buNone/>
            </a:pPr>
            <a:endParaRPr lang="en-US" dirty="0" smtClean="0"/>
          </a:p>
          <a:p>
            <a:r>
              <a:rPr lang="en-US" dirty="0" smtClean="0"/>
              <a:t>Is this an AE?</a:t>
            </a:r>
          </a:p>
          <a:p>
            <a:pPr lvl="1"/>
            <a:r>
              <a:rPr lang="en-US" dirty="0" smtClean="0"/>
              <a:t>Yes</a:t>
            </a:r>
          </a:p>
          <a:p>
            <a:pPr lvl="1"/>
            <a:r>
              <a:rPr lang="en-US" dirty="0" smtClean="0"/>
              <a:t>No</a:t>
            </a:r>
          </a:p>
          <a:p>
            <a:pPr lvl="1"/>
            <a:r>
              <a:rPr lang="en-US" dirty="0" smtClean="0"/>
              <a:t>Not enough information</a:t>
            </a:r>
          </a:p>
          <a:p>
            <a:pPr lvl="1"/>
            <a:endParaRPr lang="en-US" dirty="0" smtClean="0"/>
          </a:p>
          <a:p>
            <a:r>
              <a:rPr lang="en-US" dirty="0" smtClean="0"/>
              <a:t>What if the vulvar erythema had not been seen on exam – does this change your answer?</a:t>
            </a:r>
            <a:endParaRPr lang="en-US" dirty="0"/>
          </a:p>
        </p:txBody>
      </p:sp>
    </p:spTree>
    <p:extLst>
      <p:ext uri="{BB962C8B-B14F-4D97-AF65-F5344CB8AC3E}">
        <p14:creationId xmlns:p14="http://schemas.microsoft.com/office/powerpoint/2010/main" val="17718707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29" name="Rectangle 2"/>
          <p:cNvSpPr>
            <a:spLocks noGrp="1" noChangeArrowheads="1"/>
          </p:cNvSpPr>
          <p:nvPr>
            <p:ph type="body" idx="1"/>
          </p:nvPr>
        </p:nvSpPr>
        <p:spPr>
          <a:xfrm>
            <a:off x="457200" y="1828800"/>
            <a:ext cx="8077200" cy="4419600"/>
          </a:xfrm>
        </p:spPr>
        <p:txBody>
          <a:bodyPr/>
          <a:lstStyle/>
          <a:p>
            <a:pPr marL="114300" lvl="1" indent="0">
              <a:lnSpc>
                <a:spcPct val="110000"/>
              </a:lnSpc>
              <a:buNone/>
            </a:pPr>
            <a:r>
              <a:rPr lang="en-US" dirty="0" smtClean="0"/>
              <a:t>An AE that meets study protocol criteria for reporting on adverse event case report forms </a:t>
            </a:r>
          </a:p>
          <a:p>
            <a:pPr marL="114300" lvl="1" indent="0">
              <a:lnSpc>
                <a:spcPct val="110000"/>
              </a:lnSpc>
              <a:spcBef>
                <a:spcPct val="0"/>
              </a:spcBef>
              <a:buFont typeface="Wingdings" pitchFamily="2" charset="2"/>
              <a:buNone/>
            </a:pPr>
            <a:endParaRPr lang="en-US" dirty="0" smtClean="0"/>
          </a:p>
          <a:p>
            <a:pPr marL="114300" lvl="1" indent="0">
              <a:lnSpc>
                <a:spcPct val="110000"/>
              </a:lnSpc>
              <a:spcBef>
                <a:spcPct val="0"/>
              </a:spcBef>
              <a:buFont typeface="Wingdings" pitchFamily="2" charset="2"/>
              <a:buNone/>
            </a:pPr>
            <a:r>
              <a:rPr lang="en-US" dirty="0" smtClean="0"/>
              <a:t>For MTN 020, this means reportable on an Adverse Experience (AE) Log CRF</a:t>
            </a:r>
          </a:p>
          <a:p>
            <a:pPr marL="114300" lvl="1" indent="0">
              <a:lnSpc>
                <a:spcPct val="110000"/>
              </a:lnSpc>
              <a:spcBef>
                <a:spcPct val="0"/>
              </a:spcBef>
              <a:buFont typeface="Wingdings" pitchFamily="2" charset="2"/>
              <a:buNone/>
            </a:pPr>
            <a:endParaRPr lang="en-US" dirty="0" smtClean="0"/>
          </a:p>
          <a:p>
            <a:pPr marL="114300" lvl="1" indent="0">
              <a:lnSpc>
                <a:spcPct val="110000"/>
              </a:lnSpc>
              <a:spcBef>
                <a:spcPct val="0"/>
              </a:spcBef>
              <a:buFont typeface="Wingdings" pitchFamily="2" charset="2"/>
              <a:buNone/>
            </a:pPr>
            <a:r>
              <a:rPr lang="en-US" dirty="0" smtClean="0"/>
              <a:t>AEs that </a:t>
            </a:r>
            <a:r>
              <a:rPr lang="en-US" u="sng" dirty="0" smtClean="0"/>
              <a:t>do not</a:t>
            </a:r>
            <a:r>
              <a:rPr lang="en-US" dirty="0" smtClean="0"/>
              <a:t> meet the protocol criteria for reporting on adverse event forms will be recorded on the </a:t>
            </a:r>
            <a:r>
              <a:rPr lang="en-US" b="1" i="1" dirty="0" smtClean="0"/>
              <a:t>Grade 1 AE Log CRF </a:t>
            </a:r>
            <a:r>
              <a:rPr lang="en-US" dirty="0" smtClean="0"/>
              <a:t>(GAE Log)</a:t>
            </a:r>
          </a:p>
          <a:p>
            <a:pPr marL="114300" lvl="1" indent="0">
              <a:lnSpc>
                <a:spcPct val="110000"/>
              </a:lnSpc>
              <a:spcBef>
                <a:spcPct val="0"/>
              </a:spcBef>
              <a:buFont typeface="Wingdings" pitchFamily="2" charset="2"/>
              <a:buNone/>
            </a:pPr>
            <a:endParaRPr lang="en-US" sz="2600" dirty="0"/>
          </a:p>
          <a:p>
            <a:pPr marL="114300" lvl="1" indent="0">
              <a:lnSpc>
                <a:spcPct val="110000"/>
              </a:lnSpc>
              <a:spcBef>
                <a:spcPct val="0"/>
              </a:spcBef>
              <a:buFont typeface="Wingdings" pitchFamily="2" charset="2"/>
              <a:buNone/>
            </a:pPr>
            <a:endParaRPr lang="en-US" sz="2600" dirty="0" smtClean="0"/>
          </a:p>
        </p:txBody>
      </p:sp>
      <p:sp>
        <p:nvSpPr>
          <p:cNvPr id="304130" name="Rectangle 3"/>
          <p:cNvSpPr>
            <a:spLocks noGrp="1" noChangeArrowheads="1"/>
          </p:cNvSpPr>
          <p:nvPr>
            <p:ph type="title"/>
          </p:nvPr>
        </p:nvSpPr>
        <p:spPr>
          <a:xfrm>
            <a:off x="304800" y="457200"/>
            <a:ext cx="8610600" cy="914400"/>
          </a:xfrm>
        </p:spPr>
        <p:txBody>
          <a:bodyPr>
            <a:normAutofit fontScale="90000"/>
          </a:bodyPr>
          <a:lstStyle/>
          <a:p>
            <a:r>
              <a:rPr lang="en-US" dirty="0" smtClean="0"/>
              <a:t>Definition: Reportable Adverse Event</a:t>
            </a:r>
          </a:p>
        </p:txBody>
      </p:sp>
    </p:spTree>
    <p:custDataLst>
      <p:tags r:id="rId1"/>
    </p:custDataLst>
    <p:extLst>
      <p:ext uri="{BB962C8B-B14F-4D97-AF65-F5344CB8AC3E}">
        <p14:creationId xmlns:p14="http://schemas.microsoft.com/office/powerpoint/2010/main" val="1943387393"/>
      </p:ext>
    </p:ext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9.xml><?xml version="1.0" encoding="utf-8"?>
<p:tagLst xmlns:a="http://schemas.openxmlformats.org/drawingml/2006/main" xmlns:r="http://schemas.openxmlformats.org/officeDocument/2006/relationships" xmlns:p="http://schemas.openxmlformats.org/presentationml/2006/main">
  <p:tag name="SLIDEID" val="ED30F0132F0F4CE487F152F8363E4E16"/>
  <p:tag name="SLIDETYPE" val="Q"/>
  <p:tag name="DEMOGRAPHIC" val="False"/>
  <p:tag name="TEAMASSIGN" val="False"/>
  <p:tag name="SPEEDSCORING" val="False"/>
  <p:tag name="CORRECTPOINTVALUE" val="1"/>
  <p:tag name="INCORRECTPOINTVALUE" val="0"/>
  <p:tag name="ZEROBASED" val="False"/>
  <p:tag name="AUTOADVANCE" val="False"/>
  <p:tag name="DELIMITERS" val="3.1"/>
  <p:tag name="VALUEFORMAT" val="0%"/>
  <p:tag name="QUESTIONALIAS" val="Let’s Discuss Adverse Events"/>
  <p:tag name="SLIDEORDER" val="4"/>
  <p:tag name="SLIDEGUID" val="F99D562A008146FEAD376104CD9D3610"/>
  <p:tag name="ANSWERSALIAS" val="Yes|smicln|No|smicln|Not enough information to determine"/>
  <p:tag name="VALUES" val="Correct|smicln|Incorrect|smicln|Incorrect"/>
  <p:tag name="RESPONSESGATHERED" val="True"/>
  <p:tag name="TOTALRESPONSES" val="10"/>
  <p:tag name="RESPONSECOUNT" val="10"/>
  <p:tag name="SLICED" val="False"/>
  <p:tag name="RESPONSES" val="1;1;-;1;1;1;-;1;1;1;1;1;"/>
  <p:tag name="CHARTSTRINGSTD" val="10 0 0"/>
  <p:tag name="CHARTSTRINGREV" val="0 0 10"/>
  <p:tag name="CHARTSTRINGSTDPER" val="1 0 0"/>
  <p:tag name="CHARTSTRINGREVPER" val="0 0 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0.xml><?xml version="1.0" encoding="utf-8"?>
<p:tagLst xmlns:a="http://schemas.openxmlformats.org/drawingml/2006/main" xmlns:r="http://schemas.openxmlformats.org/officeDocument/2006/relationships" xmlns:p="http://schemas.openxmlformats.org/presentationml/2006/main">
  <p:tag name="ANSWERBULLETS" val="3"/>
  <p:tag name="OLDNUMANSWERS" val="3"/>
  <p:tag name="TEXTLENGTH" val="44"/>
  <p:tag name="FONTSIZE" val="32"/>
  <p:tag name="BULLETTYPE" val="ppBulletArabicPeriod"/>
  <p:tag name="ANSWERTEXT" val="Yes&#10;No&#10;Not enough information to determine"/>
</p:tagLst>
</file>

<file path=ppt/tags/tag21.xml><?xml version="1.0" encoding="utf-8"?>
<p:tagLst xmlns:a="http://schemas.openxmlformats.org/drawingml/2006/main" xmlns:r="http://schemas.openxmlformats.org/officeDocument/2006/relationships" xmlns:p="http://schemas.openxmlformats.org/presentationml/2006/main">
  <p:tag name="CORSHAPE" val="True"/>
  <p:tag name="SHAPETYPE" val="1"/>
</p:tagLst>
</file>

<file path=ppt/tags/tag22.xml><?xml version="1.0" encoding="utf-8"?>
<p:tagLst xmlns:a="http://schemas.openxmlformats.org/drawingml/2006/main" xmlns:r="http://schemas.openxmlformats.org/officeDocument/2006/relationships" xmlns:p="http://schemas.openxmlformats.org/presentationml/2006/main">
  <p:tag name="SLIDEID" val="ED30F0132F0F4CE487F152F8363E4E16"/>
  <p:tag name="SLIDETYPE" val="Q"/>
  <p:tag name="DEMOGRAPHIC" val="False"/>
  <p:tag name="TEAMASSIGN" val="False"/>
  <p:tag name="SPEEDSCORING" val="False"/>
  <p:tag name="CORRECTPOINTVALUE" val="1"/>
  <p:tag name="INCORRECTPOINTVALUE" val="0"/>
  <p:tag name="ZEROBASED" val="False"/>
  <p:tag name="AUTOADVANCE" val="False"/>
  <p:tag name="DELIMITERS" val="3.1"/>
  <p:tag name="VALUEFORMAT" val="0%"/>
  <p:tag name="QUESTIONALIAS" val="Let’s Discuss Adverse Events"/>
  <p:tag name="SLIDEORDER" val="4"/>
  <p:tag name="SLIDEGUID" val="F99D562A008146FEAD376104CD9D3610"/>
  <p:tag name="ANSWERSALIAS" val="Yes|smicln|No|smicln|Not enough information to determine"/>
  <p:tag name="VALUES" val="Correct|smicln|Incorrect|smicln|Incorrect"/>
  <p:tag name="RESPONSESGATHERED" val="True"/>
  <p:tag name="TOTALRESPONSES" val="10"/>
  <p:tag name="RESPONSECOUNT" val="10"/>
  <p:tag name="SLICED" val="False"/>
  <p:tag name="RESPONSES" val="1;1;-;1;1;1;-;1;1;1;1;1;"/>
  <p:tag name="CHARTSTRINGSTD" val="10 0 0"/>
  <p:tag name="CHARTSTRINGREV" val="0 0 10"/>
  <p:tag name="CHARTSTRINGSTDPER" val="1 0 0"/>
  <p:tag name="CHARTSTRINGREVPER" val="0 0 1"/>
</p:tagLst>
</file>

<file path=ppt/tags/tag23.xml><?xml version="1.0" encoding="utf-8"?>
<p:tagLst xmlns:a="http://schemas.openxmlformats.org/drawingml/2006/main" xmlns:r="http://schemas.openxmlformats.org/officeDocument/2006/relationships" xmlns:p="http://schemas.openxmlformats.org/presentationml/2006/main">
  <p:tag name="ANSWERBULLETS" val="3"/>
  <p:tag name="OLDNUMANSWERS" val="3"/>
  <p:tag name="TEXTLENGTH" val="44"/>
  <p:tag name="FONTSIZE" val="32"/>
  <p:tag name="BULLETTYPE" val="ppBulletArabicPeriod"/>
  <p:tag name="ANSWERTEXT" val="Yes&#10;No&#10;Not enough information to determine"/>
</p:tagLst>
</file>

<file path=ppt/tags/tag24.xml><?xml version="1.0" encoding="utf-8"?>
<p:tagLst xmlns:a="http://schemas.openxmlformats.org/drawingml/2006/main" xmlns:r="http://schemas.openxmlformats.org/officeDocument/2006/relationships" xmlns:p="http://schemas.openxmlformats.org/presentationml/2006/main">
  <p:tag name="CORSHAPE" val="True"/>
  <p:tag name="SHAPETYPE" val="1"/>
</p:tagLst>
</file>

<file path=ppt/tags/tag25.xml><?xml version="1.0" encoding="utf-8"?>
<p:tagLst xmlns:a="http://schemas.openxmlformats.org/drawingml/2006/main" xmlns:r="http://schemas.openxmlformats.org/officeDocument/2006/relationships" xmlns:p="http://schemas.openxmlformats.org/presentationml/2006/main">
  <p:tag name="SLIDEID" val="ED30F0132F0F4CE487F152F8363E4E16"/>
  <p:tag name="SLIDETYPE" val="Q"/>
  <p:tag name="DEMOGRAPHIC" val="False"/>
  <p:tag name="TEAMASSIGN" val="False"/>
  <p:tag name="SPEEDSCORING" val="False"/>
  <p:tag name="CORRECTPOINTVALUE" val="1"/>
  <p:tag name="INCORRECTPOINTVALUE" val="0"/>
  <p:tag name="ZEROBASED" val="False"/>
  <p:tag name="AUTOADVANCE" val="False"/>
  <p:tag name="DELIMITERS" val="3.1"/>
  <p:tag name="VALUEFORMAT" val="0%"/>
  <p:tag name="QUESTIONALIAS" val="Let’s Discuss Adverse Events"/>
  <p:tag name="SLIDEORDER" val="6"/>
  <p:tag name="SLIDEGUID" val="D5FC2A5255FB40C081EC4A421188DD26"/>
  <p:tag name="ANSWERSALIAS" val="One|smicln|Two|smicln|None"/>
  <p:tag name="VALUES" val="Incorrect|smicln|Correct|smicln|Incorrect"/>
  <p:tag name="RESPONSESGATHERED" val="True"/>
  <p:tag name="TOTALRESPONSES" val="10"/>
  <p:tag name="RESPONSECOUNT" val="10"/>
  <p:tag name="SLICED" val="False"/>
  <p:tag name="RESPONSES" val="2;2;-;2;2;1;2;2;2;2;2;-;"/>
  <p:tag name="CHARTSTRINGSTD" val="1 9 0"/>
  <p:tag name="CHARTSTRINGREV" val="0 9 1"/>
  <p:tag name="CHARTSTRINGSTDPER" val="0.1 0.9 0"/>
  <p:tag name="CHARTSTRINGREVPER" val="0 0.9 0.1"/>
</p:tagLst>
</file>

<file path=ppt/tags/tag26.xml><?xml version="1.0" encoding="utf-8"?>
<p:tagLst xmlns:a="http://schemas.openxmlformats.org/drawingml/2006/main" xmlns:r="http://schemas.openxmlformats.org/officeDocument/2006/relationships" xmlns:p="http://schemas.openxmlformats.org/presentationml/2006/main">
  <p:tag name="ANSWERBULLETS" val="3"/>
  <p:tag name="OLDNUMANSWERS" val="3"/>
  <p:tag name="TEXTLENGTH" val="14"/>
  <p:tag name="FONTSIZE" val="32"/>
  <p:tag name="BULLETTYPE" val="ppBulletArabicPeriod"/>
  <p:tag name="ANSWERTEXT" val="One&#10;Two&#10;None"/>
</p:tagLst>
</file>

<file path=ppt/tags/tag27.xml><?xml version="1.0" encoding="utf-8"?>
<p:tagLst xmlns:a="http://schemas.openxmlformats.org/drawingml/2006/main" xmlns:r="http://schemas.openxmlformats.org/officeDocument/2006/relationships" xmlns:p="http://schemas.openxmlformats.org/presentationml/2006/main">
  <p:tag name="CORSHAPE" val="True"/>
  <p:tag name="SHAPETYPE" val="1"/>
</p:tagLst>
</file>

<file path=ppt/tags/tag28.xml><?xml version="1.0" encoding="utf-8"?>
<p:tagLst xmlns:a="http://schemas.openxmlformats.org/drawingml/2006/main" xmlns:r="http://schemas.openxmlformats.org/officeDocument/2006/relationships" xmlns:p="http://schemas.openxmlformats.org/presentationml/2006/main">
  <p:tag name="SLIDEID" val="ED30F0132F0F4CE487F152F8363E4E16"/>
  <p:tag name="SLIDETYPE" val="Q"/>
  <p:tag name="DEMOGRAPHIC" val="False"/>
  <p:tag name="TEAMASSIGN" val="False"/>
  <p:tag name="SPEEDSCORING" val="False"/>
  <p:tag name="CORRECTPOINTVALUE" val="1"/>
  <p:tag name="INCORRECTPOINTVALUE" val="0"/>
  <p:tag name="ZEROBASED" val="False"/>
  <p:tag name="AUTOADVANCE" val="False"/>
  <p:tag name="DELIMITERS" val="3.1"/>
  <p:tag name="VALUEFORMAT" val="0%"/>
  <p:tag name="QUESTIONALIAS" val="Let’s Discuss Adverse Events"/>
  <p:tag name="ANSWERSALIAS" val="One|smicln|Two|smicln|None"/>
  <p:tag name="SLIDEORDER" val="8"/>
  <p:tag name="SLIDEGUID" val="9AB4423D0A9D4278A8CDFCE62CF736D2"/>
  <p:tag name="VALUES" val="Correct|smicln|Correct|smicln|Incorrect"/>
  <p:tag name="RESPONSESGATHERED" val="True"/>
  <p:tag name="TOTALRESPONSES" val="10"/>
  <p:tag name="RESPONSECOUNT" val="10"/>
  <p:tag name="SLICED" val="False"/>
  <p:tag name="RESPONSES" val="1;3;-;1;3;1;1;1;-;1;1;1;"/>
  <p:tag name="CHARTSTRINGSTD" val="8 0 2"/>
  <p:tag name="CHARTSTRINGREV" val="2 0 8"/>
  <p:tag name="CHARTSTRINGSTDPER" val="0.8 0 0.2"/>
  <p:tag name="CHARTSTRINGREVPER" val="0.2 0 0.8"/>
</p:tagLst>
</file>

<file path=ppt/tags/tag29.xml><?xml version="1.0" encoding="utf-8"?>
<p:tagLst xmlns:a="http://schemas.openxmlformats.org/drawingml/2006/main" xmlns:r="http://schemas.openxmlformats.org/officeDocument/2006/relationships" xmlns:p="http://schemas.openxmlformats.org/presentationml/2006/main">
  <p:tag name="ANSWERBULLETS" val="3"/>
  <p:tag name="OLDNUMANSWERS" val="3"/>
  <p:tag name="TEXTLENGTH" val="14"/>
  <p:tag name="FONTSIZE" val="32"/>
  <p:tag name="BULLETTYPE" val="ppBulletArabicPeriod"/>
  <p:tag name="ANSWERTEXT" val="One&#10;Two&#10;None"/>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0.xml><?xml version="1.0" encoding="utf-8"?>
<p:tagLst xmlns:a="http://schemas.openxmlformats.org/drawingml/2006/main" xmlns:r="http://schemas.openxmlformats.org/officeDocument/2006/relationships" xmlns:p="http://schemas.openxmlformats.org/presentationml/2006/main">
  <p:tag name="CORSHAPE" val="True"/>
  <p:tag name="SHAPETYPE" val="1"/>
</p:tagLst>
</file>

<file path=ppt/tags/tag31.xml><?xml version="1.0" encoding="utf-8"?>
<p:tagLst xmlns:a="http://schemas.openxmlformats.org/drawingml/2006/main" xmlns:r="http://schemas.openxmlformats.org/officeDocument/2006/relationships" xmlns:p="http://schemas.openxmlformats.org/presentationml/2006/main">
  <p:tag name="SLIDEID" val="ED30F0132F0F4CE487F152F8363E4E16"/>
  <p:tag name="SLIDETYPE" val="Q"/>
  <p:tag name="DEMOGRAPHIC" val="False"/>
  <p:tag name="TEAMASSIGN" val="False"/>
  <p:tag name="SPEEDSCORING" val="False"/>
  <p:tag name="CORRECTPOINTVALUE" val="1"/>
  <p:tag name="INCORRECTPOINTVALUE" val="0"/>
  <p:tag name="ZEROBASED" val="False"/>
  <p:tag name="AUTOADVANCE" val="False"/>
  <p:tag name="DELIMITERS" val="3.1"/>
  <p:tag name="VALUEFORMAT" val="0%"/>
  <p:tag name="QUESTIONALIAS" val="Let’s Discuss Adverse Events"/>
  <p:tag name="ANSWERSALIAS" val="Yes|smicln|No|smicln|Not enough information to determine"/>
  <p:tag name="SLIDEORDER" val="5"/>
  <p:tag name="SLIDEGUID" val="0AA3523BCB854C30A5CAD5AB16EC78AA"/>
  <p:tag name="VALUES" val="Incorrect|smicln|Correct|smicln|Incorrect"/>
  <p:tag name="RESPONSESGATHERED" val="True"/>
  <p:tag name="TOTALRESPONSES" val="11"/>
  <p:tag name="RESPONSECOUNT" val="11"/>
  <p:tag name="SLICED" val="False"/>
  <p:tag name="RESPONSES" val="2;3;-;1;2;1;2;2;3;1;2;2;"/>
  <p:tag name="CHARTSTRINGSTD" val="3 6 2"/>
  <p:tag name="CHARTSTRINGREV" val="2 6 3"/>
  <p:tag name="CHARTSTRINGSTDPER" val="0.272727272727273 0.545454545454545 0.181818181818182"/>
  <p:tag name="CHARTSTRINGREVPER" val="0.181818181818182 0.545454545454545 0.272727272727273"/>
</p:tagLst>
</file>

<file path=ppt/tags/tag32.xml><?xml version="1.0" encoding="utf-8"?>
<p:tagLst xmlns:a="http://schemas.openxmlformats.org/drawingml/2006/main" xmlns:r="http://schemas.openxmlformats.org/officeDocument/2006/relationships" xmlns:p="http://schemas.openxmlformats.org/presentationml/2006/main">
  <p:tag name="ANSWERBULLETS" val="3"/>
  <p:tag name="OLDNUMANSWERS" val="3"/>
  <p:tag name="TEXTLENGTH" val="44"/>
  <p:tag name="FONTSIZE" val="32"/>
  <p:tag name="BULLETTYPE" val="ppBulletArabicPeriod"/>
  <p:tag name="ANSWERTEXT" val="Yes&#10;No&#10;Not enough information to determine"/>
</p:tagLst>
</file>

<file path=ppt/tags/tag33.xml><?xml version="1.0" encoding="utf-8"?>
<p:tagLst xmlns:a="http://schemas.openxmlformats.org/drawingml/2006/main" xmlns:r="http://schemas.openxmlformats.org/officeDocument/2006/relationships" xmlns:p="http://schemas.openxmlformats.org/presentationml/2006/main">
  <p:tag name="CORSHAPE" val="True"/>
  <p:tag name="SHAPETYPE" val="1"/>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theme1.xml><?xml version="1.0" encoding="utf-8"?>
<a:theme xmlns:a="http://schemas.openxmlformats.org/drawingml/2006/main" name="Quadrant">
  <a:themeElements>
    <a:clrScheme name="Quadrant 12">
      <a:dk1>
        <a:srgbClr val="000000"/>
      </a:dk1>
      <a:lt1>
        <a:srgbClr val="FFFFFF"/>
      </a:lt1>
      <a:dk2>
        <a:srgbClr val="000000"/>
      </a:dk2>
      <a:lt2>
        <a:srgbClr val="669900"/>
      </a:lt2>
      <a:accent1>
        <a:srgbClr val="800080"/>
      </a:accent1>
      <a:accent2>
        <a:srgbClr val="800080"/>
      </a:accent2>
      <a:accent3>
        <a:srgbClr val="FFFFFF"/>
      </a:accent3>
      <a:accent4>
        <a:srgbClr val="000000"/>
      </a:accent4>
      <a:accent5>
        <a:srgbClr val="C0AAC0"/>
      </a:accent5>
      <a:accent6>
        <a:srgbClr val="730073"/>
      </a:accent6>
      <a:hlink>
        <a:srgbClr val="996633"/>
      </a:hlink>
      <a:folHlink>
        <a:srgbClr val="993300"/>
      </a:folHlink>
    </a:clrScheme>
    <a:fontScheme name="Quadra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
      <a:clrScheme name="Quadrant 10">
        <a:dk1>
          <a:srgbClr val="000000"/>
        </a:dk1>
        <a:lt1>
          <a:srgbClr val="FFFFFF"/>
        </a:lt1>
        <a:dk2>
          <a:srgbClr val="420000"/>
        </a:dk2>
        <a:lt2>
          <a:srgbClr val="669900"/>
        </a:lt2>
        <a:accent1>
          <a:srgbClr val="800080"/>
        </a:accent1>
        <a:accent2>
          <a:srgbClr val="999966"/>
        </a:accent2>
        <a:accent3>
          <a:srgbClr val="FFFFFF"/>
        </a:accent3>
        <a:accent4>
          <a:srgbClr val="000000"/>
        </a:accent4>
        <a:accent5>
          <a:srgbClr val="C0AAC0"/>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11">
        <a:dk1>
          <a:srgbClr val="000000"/>
        </a:dk1>
        <a:lt1>
          <a:srgbClr val="FFFFFF"/>
        </a:lt1>
        <a:dk2>
          <a:srgbClr val="420000"/>
        </a:dk2>
        <a:lt2>
          <a:srgbClr val="669900"/>
        </a:lt2>
        <a:accent1>
          <a:srgbClr val="800080"/>
        </a:accent1>
        <a:accent2>
          <a:srgbClr val="800080"/>
        </a:accent2>
        <a:accent3>
          <a:srgbClr val="FFFFFF"/>
        </a:accent3>
        <a:accent4>
          <a:srgbClr val="000000"/>
        </a:accent4>
        <a:accent5>
          <a:srgbClr val="C0AAC0"/>
        </a:accent5>
        <a:accent6>
          <a:srgbClr val="730073"/>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12">
        <a:dk1>
          <a:srgbClr val="000000"/>
        </a:dk1>
        <a:lt1>
          <a:srgbClr val="FFFFFF"/>
        </a:lt1>
        <a:dk2>
          <a:srgbClr val="000000"/>
        </a:dk2>
        <a:lt2>
          <a:srgbClr val="669900"/>
        </a:lt2>
        <a:accent1>
          <a:srgbClr val="800080"/>
        </a:accent1>
        <a:accent2>
          <a:srgbClr val="800080"/>
        </a:accent2>
        <a:accent3>
          <a:srgbClr val="FFFFFF"/>
        </a:accent3>
        <a:accent4>
          <a:srgbClr val="000000"/>
        </a:accent4>
        <a:accent5>
          <a:srgbClr val="C0AAC0"/>
        </a:accent5>
        <a:accent6>
          <a:srgbClr val="730073"/>
        </a:accent6>
        <a:hlink>
          <a:srgbClr val="996633"/>
        </a:hlink>
        <a:folHlink>
          <a:srgbClr val="9933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484</TotalTime>
  <Words>1945</Words>
  <Application>Microsoft Office PowerPoint</Application>
  <PresentationFormat>On-screen Show (4:3)</PresentationFormat>
  <Paragraphs>223</Paragraphs>
  <Slides>32</Slides>
  <Notes>29</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Quadrant</vt:lpstr>
      <vt:lpstr>AEs, SAEs, and EAEs – An Overview</vt:lpstr>
      <vt:lpstr>Layers of Safety</vt:lpstr>
      <vt:lpstr>Definition: Adverse Event</vt:lpstr>
      <vt:lpstr>Definition: Pre-Existing Condition</vt:lpstr>
      <vt:lpstr>Case 1</vt:lpstr>
      <vt:lpstr>Case 2</vt:lpstr>
      <vt:lpstr>Case 3</vt:lpstr>
      <vt:lpstr>Case 4</vt:lpstr>
      <vt:lpstr>Definition: Reportable Adverse Event</vt:lpstr>
      <vt:lpstr>Reportable Adverse Events</vt:lpstr>
      <vt:lpstr>Reportable AEs</vt:lpstr>
      <vt:lpstr>AE Log or Grade 1 AE Log CRF? </vt:lpstr>
      <vt:lpstr>Describing AEs</vt:lpstr>
      <vt:lpstr>Describing AEs</vt:lpstr>
      <vt:lpstr>Antepartum Bleeding</vt:lpstr>
      <vt:lpstr>AE Severity </vt:lpstr>
      <vt:lpstr>Severity Grading of Vaginal Candidiasis</vt:lpstr>
      <vt:lpstr>Relationship to Study Product </vt:lpstr>
      <vt:lpstr>PowerPoint Presentation</vt:lpstr>
      <vt:lpstr>AE Outcome</vt:lpstr>
      <vt:lpstr>AE Outcome</vt:lpstr>
      <vt:lpstr>AE Outcome</vt:lpstr>
      <vt:lpstr>Definition: Serious Adverse Event</vt:lpstr>
      <vt:lpstr>Seriousness of Adverse Events</vt:lpstr>
      <vt:lpstr>Expedited Adverse Event</vt:lpstr>
      <vt:lpstr>Let’s Discuss More Adverse Events</vt:lpstr>
      <vt:lpstr>Let’s Discuss More Adverse Events</vt:lpstr>
      <vt:lpstr>Let’s Discuss Adverse Events</vt:lpstr>
      <vt:lpstr>Let’s Discuss Adverse Events</vt:lpstr>
      <vt:lpstr>Let’s Discuss Adverse Events</vt:lpstr>
      <vt:lpstr>A Few Extra Reporting Tips</vt:lpstr>
      <vt:lpstr>PowerPoint Presentation</vt:lpstr>
    </vt:vector>
  </TitlesOfParts>
  <Company>MTN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Microbicides 2008</dc:title>
  <dc:creator>rullcm</dc:creator>
  <cp:lastModifiedBy>MTN</cp:lastModifiedBy>
  <cp:revision>19</cp:revision>
  <dcterms:created xsi:type="dcterms:W3CDTF">2008-01-29T12:38:48Z</dcterms:created>
  <dcterms:modified xsi:type="dcterms:W3CDTF">2012-06-15T09:30:18Z</dcterms:modified>
</cp:coreProperties>
</file>